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68" r:id="rId5"/>
    <p:sldId id="260" r:id="rId6"/>
    <p:sldId id="261" r:id="rId7"/>
    <p:sldId id="266" r:id="rId8"/>
    <p:sldId id="267" r:id="rId9"/>
    <p:sldId id="262" r:id="rId10"/>
    <p:sldId id="263" r:id="rId11"/>
    <p:sldId id="264" r:id="rId12"/>
    <p:sldId id="265" r:id="rId13"/>
    <p:sldId id="269" r:id="rId14"/>
  </p:sldIdLst>
  <p:sldSz cx="6858000" cy="9144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1" autoAdjust="0"/>
    <p:restoredTop sz="96279" autoAdjust="0"/>
  </p:normalViewPr>
  <p:slideViewPr>
    <p:cSldViewPr snapToGrid="0" showGuides="1">
      <p:cViewPr varScale="1">
        <p:scale>
          <a:sx n="80" d="100"/>
          <a:sy n="80" d="100"/>
        </p:scale>
        <p:origin x="3444" y="96"/>
      </p:cViewPr>
      <p:guideLst>
        <p:guide orient="horz" pos="2880"/>
        <p:guide pos="2160"/>
      </p:guideLst>
    </p:cSldViewPr>
  </p:slideViewPr>
  <p:outlineViewPr>
    <p:cViewPr>
      <p:scale>
        <a:sx n="33" d="100"/>
        <a:sy n="33" d="100"/>
      </p:scale>
      <p:origin x="0" y="-346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403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33" tIns="45716" rIns="91433" bIns="45716" rtlCol="0"/>
          <a:lstStyle>
            <a:lvl1pPr algn="r">
              <a:defRPr sz="1200"/>
            </a:lvl1pPr>
          </a:lstStyle>
          <a:p>
            <a:fld id="{FFC517F3-D5E7-428B-93BB-36689A9EE68B}" type="datetimeFigureOut">
              <a:rPr kumimoji="1" lang="ja-JP" altLang="en-US" smtClean="0"/>
              <a:t>2024/4/1</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33" tIns="45716" rIns="91433" bIns="45716" rtlCol="0" anchor="b"/>
          <a:lstStyle>
            <a:lvl1pPr algn="r">
              <a:defRPr sz="1200"/>
            </a:lvl1pPr>
          </a:lstStyle>
          <a:p>
            <a:fld id="{03F3D755-F14C-4D24-B3F2-08C24F5F59EC}" type="slidenum">
              <a:rPr kumimoji="1" lang="ja-JP" altLang="en-US" smtClean="0"/>
              <a:t>‹#›</a:t>
            </a:fld>
            <a:endParaRPr kumimoji="1" lang="ja-JP" altLang="en-US"/>
          </a:p>
        </p:txBody>
      </p:sp>
    </p:spTree>
    <p:extLst>
      <p:ext uri="{BB962C8B-B14F-4D97-AF65-F5344CB8AC3E}">
        <p14:creationId xmlns:p14="http://schemas.microsoft.com/office/powerpoint/2010/main" val="39815445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3F3D755-F14C-4D24-B3F2-08C24F5F59EC}" type="slidenum">
              <a:rPr kumimoji="1" lang="ja-JP" altLang="en-US" smtClean="0"/>
              <a:t>4</a:t>
            </a:fld>
            <a:endParaRPr kumimoji="1" lang="ja-JP" altLang="en-US"/>
          </a:p>
        </p:txBody>
      </p:sp>
    </p:spTree>
    <p:extLst>
      <p:ext uri="{BB962C8B-B14F-4D97-AF65-F5344CB8AC3E}">
        <p14:creationId xmlns:p14="http://schemas.microsoft.com/office/powerpoint/2010/main" val="260624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30527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2724505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56305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975239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2379850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4140893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1916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775435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3253592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2579801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32A10B5-7448-4931-AB3F-6BA66EC5CAFC}"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1278896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32A10B5-7448-4931-AB3F-6BA66EC5CAFC}" type="datetimeFigureOut">
              <a:rPr kumimoji="1" lang="ja-JP" altLang="en-US" smtClean="0"/>
              <a:t>2024/4/1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1D4B0BD-31D7-47C5-AEE3-7F9F01DC4930}" type="slidenum">
              <a:rPr kumimoji="1" lang="ja-JP" altLang="en-US" smtClean="0"/>
              <a:t>‹#›</a:t>
            </a:fld>
            <a:endParaRPr kumimoji="1" lang="ja-JP" altLang="en-US"/>
          </a:p>
        </p:txBody>
      </p:sp>
    </p:spTree>
    <p:extLst>
      <p:ext uri="{BB962C8B-B14F-4D97-AF65-F5344CB8AC3E}">
        <p14:creationId xmlns:p14="http://schemas.microsoft.com/office/powerpoint/2010/main" val="41475791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4"/>
          <p:cNvSpPr>
            <a:spLocks noChangeArrowheads="1"/>
          </p:cNvSpPr>
          <p:nvPr/>
        </p:nvSpPr>
        <p:spPr bwMode="auto">
          <a:xfrm>
            <a:off x="211860" y="1645919"/>
            <a:ext cx="6394680" cy="1638557"/>
          </a:xfrm>
          <a:prstGeom prst="rect">
            <a:avLst/>
          </a:prstGeom>
          <a:solidFill>
            <a:srgbClr val="0070C0"/>
          </a:solidFill>
          <a:ln w="9525">
            <a:solidFill>
              <a:schemeClr val="tx1"/>
            </a:solidFill>
            <a:miter lim="800000"/>
            <a:headEnd/>
            <a:tailEnd/>
          </a:ln>
          <a:scene3d>
            <a:camera prst="orthographicFront"/>
            <a:lightRig rig="threePt" dir="t"/>
          </a:scene3d>
          <a:sp3d>
            <a:bevelT/>
          </a:sp3d>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3600" b="1" dirty="0">
                <a:solidFill>
                  <a:schemeClr val="bg1"/>
                </a:solidFill>
                <a:latin typeface="ＭＳ ゴシック" panose="020B0609070205080204" pitchFamily="49" charset="-128"/>
                <a:ea typeface="ＭＳ ゴシック" panose="020B0609070205080204" pitchFamily="49" charset="-128"/>
                <a:cs typeface="Meiryo UI" pitchFamily="50" charset="-128"/>
              </a:rPr>
              <a:t>日本代協ブロック協議会</a:t>
            </a:r>
            <a:endParaRPr lang="en-US" altLang="ja-JP" sz="3600" b="1" dirty="0">
              <a:solidFill>
                <a:schemeClr val="bg1"/>
              </a:solidFill>
              <a:latin typeface="ＭＳ ゴシック" panose="020B0609070205080204" pitchFamily="49" charset="-128"/>
              <a:ea typeface="ＭＳ ゴシック" panose="020B0609070205080204" pitchFamily="49" charset="-128"/>
              <a:cs typeface="Meiryo UI" pitchFamily="50" charset="-128"/>
            </a:endParaRPr>
          </a:p>
          <a:p>
            <a:pPr algn="ctr" eaLnBrk="1" hangingPunct="1">
              <a:spcBef>
                <a:spcPct val="0"/>
              </a:spcBef>
              <a:buFontTx/>
              <a:buNone/>
            </a:pPr>
            <a:r>
              <a:rPr lang="ja-JP" altLang="en-US" b="1" dirty="0">
                <a:solidFill>
                  <a:schemeClr val="bg1"/>
                </a:solidFill>
                <a:latin typeface="ＭＳ ゴシック" panose="020B0609070205080204" pitchFamily="49" charset="-128"/>
                <a:ea typeface="ＭＳ ゴシック" panose="020B0609070205080204" pitchFamily="49" charset="-128"/>
                <a:cs typeface="Meiryo UI" pitchFamily="50" charset="-128"/>
              </a:rPr>
              <a:t>運営ガイドライン</a:t>
            </a:r>
            <a:endParaRPr lang="ja-JP" altLang="en-US"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3" name="Rectangle 64"/>
          <p:cNvSpPr>
            <a:spLocks noChangeArrowheads="1"/>
          </p:cNvSpPr>
          <p:nvPr/>
        </p:nvSpPr>
        <p:spPr bwMode="auto">
          <a:xfrm>
            <a:off x="697230" y="7966709"/>
            <a:ext cx="5420340" cy="676667"/>
          </a:xfrm>
          <a:prstGeom prst="rect">
            <a:avLst/>
          </a:prstGeom>
          <a:noFill/>
          <a:ln w="9525">
            <a:noFill/>
            <a:miter lim="800000"/>
            <a:headEnd/>
            <a:tailEnd/>
          </a:ln>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b="1" dirty="0">
                <a:latin typeface="ＭＳ ゴシック" panose="020B0609070205080204" pitchFamily="49" charset="-128"/>
                <a:ea typeface="ＭＳ ゴシック" panose="020B0609070205080204" pitchFamily="49" charset="-128"/>
                <a:cs typeface="Meiryo UI" pitchFamily="50" charset="-128"/>
              </a:rPr>
              <a:t>一般社団法人 </a:t>
            </a:r>
            <a:r>
              <a:rPr lang="ja-JP" altLang="en-US" sz="2000" b="1" dirty="0">
                <a:latin typeface="ＭＳ ゴシック" panose="020B0609070205080204" pitchFamily="49" charset="-128"/>
                <a:ea typeface="ＭＳ ゴシック" panose="020B0609070205080204" pitchFamily="49" charset="-128"/>
                <a:cs typeface="Meiryo UI" pitchFamily="50" charset="-128"/>
              </a:rPr>
              <a:t>日本損害保険代理業協会</a:t>
            </a:r>
          </a:p>
        </p:txBody>
      </p:sp>
      <p:sp>
        <p:nvSpPr>
          <p:cNvPr id="4" name="Rectangle 64"/>
          <p:cNvSpPr>
            <a:spLocks noChangeAspect="1" noChangeArrowheads="1"/>
          </p:cNvSpPr>
          <p:nvPr/>
        </p:nvSpPr>
        <p:spPr bwMode="auto">
          <a:xfrm>
            <a:off x="2147400" y="7795260"/>
            <a:ext cx="2520000" cy="342898"/>
          </a:xfrm>
          <a:prstGeom prst="rect">
            <a:avLst/>
          </a:prstGeom>
          <a:noFill/>
          <a:ln w="9525">
            <a:noFill/>
            <a:miter lim="800000"/>
            <a:headEnd/>
            <a:tailEnd/>
          </a:ln>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en-US" altLang="ja-JP" sz="1800" b="1" dirty="0">
                <a:latin typeface="ＭＳ ゴシック" panose="020B0609070205080204" pitchFamily="49" charset="-128"/>
                <a:ea typeface="ＭＳ ゴシック" panose="020B0609070205080204" pitchFamily="49" charset="-128"/>
                <a:cs typeface="Meiryo UI" pitchFamily="50" charset="-128"/>
              </a:rPr>
              <a:t>2024</a:t>
            </a:r>
            <a:r>
              <a:rPr lang="ja-JP" altLang="en-US" sz="1800" b="1" dirty="0">
                <a:latin typeface="ＭＳ ゴシック" panose="020B0609070205080204" pitchFamily="49" charset="-128"/>
                <a:ea typeface="ＭＳ ゴシック" panose="020B0609070205080204" pitchFamily="49" charset="-128"/>
                <a:cs typeface="Meiryo UI" pitchFamily="50" charset="-128"/>
              </a:rPr>
              <a:t>年</a:t>
            </a:r>
            <a:r>
              <a:rPr lang="en-US" altLang="ja-JP" sz="1800" b="1" dirty="0">
                <a:latin typeface="ＭＳ ゴシック" panose="020B0609070205080204" pitchFamily="49" charset="-128"/>
                <a:ea typeface="ＭＳ ゴシック" panose="020B0609070205080204" pitchFamily="49" charset="-128"/>
                <a:cs typeface="Meiryo UI" pitchFamily="50" charset="-128"/>
              </a:rPr>
              <a:t>4</a:t>
            </a:r>
            <a:r>
              <a:rPr lang="ja-JP" altLang="en-US" sz="1800" b="1" dirty="0">
                <a:latin typeface="ＭＳ ゴシック" panose="020B0609070205080204" pitchFamily="49" charset="-128"/>
                <a:ea typeface="ＭＳ ゴシック" panose="020B0609070205080204" pitchFamily="49" charset="-128"/>
                <a:cs typeface="Meiryo UI" pitchFamily="50" charset="-128"/>
              </a:rPr>
              <a:t>月</a:t>
            </a: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6905" y="5565842"/>
            <a:ext cx="2004210" cy="1669234"/>
          </a:xfrm>
          <a:prstGeom prst="rect">
            <a:avLst/>
          </a:prstGeom>
        </p:spPr>
      </p:pic>
    </p:spTree>
    <p:extLst>
      <p:ext uri="{BB962C8B-B14F-4D97-AF65-F5344CB8AC3E}">
        <p14:creationId xmlns:p14="http://schemas.microsoft.com/office/powerpoint/2010/main" val="622988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 name="Rectangle 6"/>
          <p:cNvSpPr>
            <a:spLocks noChangeArrowheads="1"/>
          </p:cNvSpPr>
          <p:nvPr/>
        </p:nvSpPr>
        <p:spPr bwMode="auto">
          <a:xfrm>
            <a:off x="0" y="20574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8" name="角丸四角形 1"/>
          <p:cNvSpPr>
            <a:spLocks noChangeArrowheads="1"/>
          </p:cNvSpPr>
          <p:nvPr/>
        </p:nvSpPr>
        <p:spPr bwMode="auto">
          <a:xfrm>
            <a:off x="461010" y="434340"/>
            <a:ext cx="2657475" cy="447675"/>
          </a:xfrm>
          <a:prstGeom prst="roundRect">
            <a:avLst>
              <a:gd name="adj" fmla="val 16667"/>
            </a:avLst>
          </a:prstGeom>
          <a:solidFill>
            <a:srgbClr val="FFFFFF"/>
          </a:solidFill>
          <a:ln w="63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提出</a:t>
            </a:r>
            <a:r>
              <a:rPr lang="ja-JP" altLang="en-US" sz="1200" dirty="0">
                <a:latin typeface="HG丸ｺﾞｼｯｸM-PRO" panose="020F0600000000000000" pitchFamily="50" charset="-128"/>
                <a:ea typeface="HG丸ｺﾞｼｯｸM-PRO" panose="020F0600000000000000" pitchFamily="50" charset="-128"/>
                <a:cs typeface="Times New Roman" panose="02020603050405020304" pitchFamily="18" charset="0"/>
              </a:rPr>
              <a:t>締切</a:t>
            </a: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：○月○日（○）</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9" name="Rectangle 8"/>
          <p:cNvSpPr>
            <a:spLocks noChangeArrowheads="1"/>
          </p:cNvSpPr>
          <p:nvPr/>
        </p:nvSpPr>
        <p:spPr bwMode="auto">
          <a:xfrm>
            <a:off x="308610" y="1041470"/>
            <a:ext cx="6378053" cy="760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提出日</a:t>
            </a: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２４年○月○○日</a:t>
            </a: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152400" algn="r"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152400" algn="r"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152400"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○○ブロック長　様</a:t>
            </a:r>
            <a:endParaRPr kumimoji="0" lang="ja-JP" altLang="en-US" sz="400" b="0" i="0" u="none" strike="noStrike" cap="none" normalizeH="0" baseline="0" dirty="0">
              <a:ln>
                <a:noFill/>
              </a:ln>
              <a:solidFill>
                <a:schemeClr val="tx1"/>
              </a:solidFill>
              <a:effectLst/>
            </a:endParaRPr>
          </a:p>
          <a:p>
            <a:pPr marL="0" marR="0" lvl="0" indent="152400" algn="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○○代協</a:t>
            </a:r>
            <a:endParaRPr kumimoji="0" lang="ja-JP" altLang="en-US" sz="400" b="0" i="0" u="none" strike="noStrike" cap="none" normalizeH="0" baseline="0" dirty="0">
              <a:ln>
                <a:noFill/>
              </a:ln>
              <a:solidFill>
                <a:schemeClr val="tx1"/>
              </a:solidFill>
              <a:effectLst/>
            </a:endParaRPr>
          </a:p>
          <a:p>
            <a:pPr marL="0" marR="0" lvl="0" indent="152400" algn="r" defTabSz="914400" rtl="0" eaLnBrk="0" fontAlgn="base" latinLnBrk="0" hangingPunct="0">
              <a:lnSpc>
                <a:spcPct val="100000"/>
              </a:lnSpc>
              <a:spcBef>
                <a:spcPct val="0"/>
              </a:spcBef>
              <a:spcAft>
                <a:spcPct val="0"/>
              </a:spcAft>
              <a:buClrTx/>
              <a:buSzTx/>
              <a:buFontTx/>
              <a:buNone/>
              <a:tabLst/>
            </a:pPr>
            <a:endParaRPr lang="en-US" altLang="ja-JP" sz="1400" dirty="0">
              <a:latin typeface="HG丸ｺﾞｼｯｸM-PRO" panose="020F0600000000000000" pitchFamily="50" charset="-128"/>
              <a:ea typeface="HG丸ｺﾞｼｯｸM-PRO" panose="020F0600000000000000" pitchFamily="50" charset="-128"/>
            </a:endParaRPr>
          </a:p>
          <a:p>
            <a:pPr marL="0" marR="0" lvl="0" indent="152400" algn="r"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152400" algn="ctr" defTabSz="914400" rtl="0" eaLnBrk="0" fontAlgn="base" latinLnBrk="0" hangingPunct="0">
              <a:lnSpc>
                <a:spcPct val="100000"/>
              </a:lnSpc>
              <a:spcBef>
                <a:spcPct val="0"/>
              </a:spcBef>
              <a:spcAft>
                <a:spcPct val="0"/>
              </a:spcAft>
              <a:buClrTx/>
              <a:buSzTx/>
              <a:buFontTx/>
              <a:buNone/>
              <a:tabLst/>
            </a:pPr>
            <a:r>
              <a:rPr kumimoji="0" lang="ja-JP" altLang="en-US" sz="1400" b="1" i="0" u="sng" strike="noStrike" cap="none" normalizeH="0" baseline="0" dirty="0">
                <a:ln>
                  <a:noFill/>
                </a:ln>
                <a:solidFill>
                  <a:srgbClr val="0000CC"/>
                </a:solidFill>
                <a:effectLst/>
                <a:latin typeface="HG丸ｺﾞｼｯｸM-PRO" panose="020F0600000000000000" pitchFamily="50" charset="-128"/>
                <a:ea typeface="HG丸ｺﾞｼｯｸM-PRO" panose="020F0600000000000000" pitchFamily="50" charset="-128"/>
              </a:rPr>
              <a:t>活動報告書</a:t>
            </a:r>
            <a:endParaRPr kumimoji="0" lang="en-US" altLang="ja-JP" sz="1400" b="1" i="0" u="sng" strike="noStrike" cap="none" normalizeH="0" baseline="0" dirty="0">
              <a:ln>
                <a:noFill/>
              </a:ln>
              <a:solidFill>
                <a:srgbClr val="0000CC"/>
              </a:solidFill>
              <a:effectLst/>
              <a:latin typeface="HG丸ｺﾞｼｯｸM-PRO" panose="020F0600000000000000" pitchFamily="50" charset="-128"/>
              <a:ea typeface="HG丸ｺﾞｼｯｸM-PRO" panose="020F0600000000000000" pitchFamily="50" charset="-128"/>
            </a:endParaRPr>
          </a:p>
          <a:p>
            <a:pPr marL="0" marR="0" lvl="0" indent="152400" algn="ctr" defTabSz="914400" rtl="0" eaLnBrk="0" fontAlgn="base" latinLnBrk="0" hangingPunct="0">
              <a:lnSpc>
                <a:spcPct val="150000"/>
              </a:lnSpc>
              <a:spcBef>
                <a:spcPct val="0"/>
              </a:spcBef>
              <a:spcAft>
                <a:spcPct val="0"/>
              </a:spcAft>
              <a:buClrTx/>
              <a:buSzTx/>
              <a:buFontTx/>
              <a:buNone/>
              <a:tabLst/>
            </a:pPr>
            <a:r>
              <a:rPr lang="ja-JP" altLang="en-US" sz="1200" b="1" dirty="0">
                <a:solidFill>
                  <a:srgbClr val="0000CC"/>
                </a:solidFill>
                <a:latin typeface="HG丸ｺﾞｼｯｸM-PRO" panose="020F0600000000000000" pitchFamily="50" charset="-128"/>
                <a:ea typeface="HG丸ｺﾞｼｯｸM-PRO" panose="020F0600000000000000" pitchFamily="50" charset="-128"/>
              </a:rPr>
              <a:t>（対象期間：○月～○月）</a:t>
            </a:r>
            <a:endParaRPr kumimoji="0" lang="en-US" altLang="ja-JP" sz="1200" b="1" i="0" u="none" strike="noStrike" cap="none" normalizeH="0" baseline="0" dirty="0">
              <a:ln>
                <a:noFill/>
              </a:ln>
              <a:solidFill>
                <a:srgbClr val="0000CC"/>
              </a:solidFill>
              <a:effectLst/>
              <a:latin typeface="HG丸ｺﾞｼｯｸM-PRO" panose="020F0600000000000000" pitchFamily="50" charset="-128"/>
              <a:ea typeface="HG丸ｺﾞｼｯｸM-PRO" panose="020F0600000000000000" pitchFamily="50" charset="-128"/>
            </a:endParaRPr>
          </a:p>
          <a:p>
            <a:pPr marL="0" marR="0" lvl="0" indent="152400" algn="ctr" defTabSz="914400" rtl="0" eaLnBrk="0" fontAlgn="base" latinLnBrk="0" hangingPunct="0">
              <a:lnSpc>
                <a:spcPct val="100000"/>
              </a:lnSpc>
              <a:spcBef>
                <a:spcPct val="0"/>
              </a:spcBef>
              <a:spcAft>
                <a:spcPct val="0"/>
              </a:spcAft>
              <a:buClrTx/>
              <a:buSzTx/>
              <a:buFontTx/>
              <a:buNone/>
              <a:tabLst/>
            </a:pPr>
            <a:endParaRPr lang="en-US" altLang="ja-JP" sz="1200" dirty="0">
              <a:solidFill>
                <a:srgbClr val="0000CC"/>
              </a:solidFill>
              <a:latin typeface="HG丸ｺﾞｼｯｸM-PRO" panose="020F0600000000000000" pitchFamily="50" charset="-128"/>
              <a:ea typeface="HG丸ｺﾞｼｯｸM-PRO" panose="020F0600000000000000" pitchFamily="50" charset="-128"/>
            </a:endParaRPr>
          </a:p>
          <a:p>
            <a:pPr marL="0" marR="0" lvl="0" indent="152400" algn="ctr"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152400" algn="r"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　</a:t>
            </a:r>
            <a:endParaRPr kumimoji="0" lang="ja-JP" altLang="en-US" sz="400" b="0" i="0" u="none" strike="noStrike" cap="none" normalizeH="0" baseline="0" dirty="0">
              <a:ln>
                <a:noFill/>
              </a:ln>
              <a:solidFill>
                <a:schemeClr val="tx1"/>
              </a:solidFill>
              <a:effectLst/>
            </a:endParaRPr>
          </a:p>
          <a:p>
            <a:pPr marL="228600" marR="0" lvl="0" indent="-228600" defTabSz="914400" rtl="0" eaLnBrk="0" fontAlgn="base" latinLnBrk="0" hangingPunct="0">
              <a:lnSpc>
                <a:spcPct val="100000"/>
              </a:lnSpc>
              <a:spcBef>
                <a:spcPct val="0"/>
              </a:spcBef>
              <a:spcAft>
                <a:spcPct val="0"/>
              </a:spcAft>
              <a:buClrTx/>
              <a:buSzTx/>
              <a:buFontTx/>
              <a:buAutoNum type="arabicPeriod"/>
              <a:tabLst/>
            </a:pPr>
            <a:r>
              <a:rPr lang="ja-JP" altLang="en-US" sz="1200" dirty="0">
                <a:latin typeface="HG丸ｺﾞｼｯｸM-PRO" panose="020F0600000000000000" pitchFamily="50" charset="-128"/>
                <a:ea typeface="HG丸ｺﾞｼｯｸM-PRO" panose="020F0600000000000000" pitchFamily="50" charset="-128"/>
              </a:rPr>
              <a:t>日本代協の事業推進に関わる現状</a:t>
            </a: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と課題並びに好取組事例紹介</a:t>
            </a: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228600" marR="0" lvl="0" indent="-228600" defTabSz="914400" rtl="0" eaLnBrk="0" fontAlgn="base" latinLnBrk="0" hangingPunct="0">
              <a:lnSpc>
                <a:spcPct val="100000"/>
              </a:lnSpc>
              <a:spcBef>
                <a:spcPct val="0"/>
              </a:spcBef>
              <a:spcAft>
                <a:spcPct val="0"/>
              </a:spcAft>
              <a:buClrTx/>
              <a:buSzTx/>
              <a:buFontTx/>
              <a:buAutoNum type="arabicPeriod"/>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228600" marR="0" lvl="0" indent="-228600" defTabSz="914400" rtl="0" eaLnBrk="0" fontAlgn="base" latinLnBrk="0" hangingPunct="0">
              <a:lnSpc>
                <a:spcPct val="100000"/>
              </a:lnSpc>
              <a:spcBef>
                <a:spcPct val="0"/>
              </a:spcBef>
              <a:spcAft>
                <a:spcPct val="0"/>
              </a:spcAft>
              <a:buClrTx/>
              <a:buSzTx/>
              <a:buFontTx/>
              <a:buAutoNum type="arabicPeriod"/>
              <a:tabLst/>
            </a:pPr>
            <a:endParaRPr kumimoji="0" lang="ja-JP" altLang="en-US" sz="400" b="0" i="0" u="none" strike="noStrike" cap="none" normalizeH="0" baseline="0" dirty="0">
              <a:ln>
                <a:noFill/>
              </a:ln>
              <a:solidFill>
                <a:schemeClr val="tx1"/>
              </a:solidFill>
              <a:effectLst/>
            </a:endParaRPr>
          </a:p>
          <a:p>
            <a:pPr marL="0" marR="0" lvl="0" indent="152400"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　（１）　代協</a:t>
            </a: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152400"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　（２）　各委員会</a:t>
            </a: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152400"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　（３）　支部</a:t>
            </a: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152400"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2.</a:t>
            </a: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　課題対策のための今後の取り組み</a:t>
            </a: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152400"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3.</a:t>
            </a: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　ブロック及び日本代協への提案・要望事項</a:t>
            </a: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152400"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4.</a:t>
            </a: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　その他</a:t>
            </a: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lang="en-US" altLang="ja-JP" sz="1200" dirty="0">
              <a:latin typeface="HG丸ｺﾞｼｯｸM-PRO" panose="020F0600000000000000" pitchFamily="50" charset="-128"/>
              <a:ea typeface="HG丸ｺﾞｼｯｸM-PRO" panose="020F0600000000000000" pitchFamily="50" charset="-128"/>
            </a:endParaRPr>
          </a:p>
          <a:p>
            <a:pPr marL="0" marR="0" lvl="0" indent="152400"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152400" algn="r"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以上</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8159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8587" y="189625"/>
            <a:ext cx="6480000" cy="8579272"/>
          </a:xfrm>
          <a:prstGeom prst="rect">
            <a:avLst/>
          </a:prstGeom>
        </p:spPr>
        <p:txBody>
          <a:bodyPr>
            <a:spAutoFit/>
          </a:bodyPr>
          <a:lstStyle/>
          <a:p>
            <a:pPr algn="r">
              <a:spcAft>
                <a:spcPts val="0"/>
              </a:spcAft>
            </a:pP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年○月○○日</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r">
              <a:spcAft>
                <a:spcPts val="0"/>
              </a:spcAft>
            </a:pPr>
            <a:endPar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en-US" altLang="ja-JP" sz="1600" b="1" u="sng" kern="100" dirty="0">
                <a:solidFill>
                  <a:srgbClr val="0000CC"/>
                </a:solidFill>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ja-JP" sz="1600" b="1" u="sng" kern="100" dirty="0">
                <a:solidFill>
                  <a:srgbClr val="0000CC"/>
                </a:solidFill>
                <a:latin typeface="ＭＳ ゴシック" panose="020B0609070205080204" pitchFamily="49" charset="-128"/>
                <a:ea typeface="ＭＳ ゴシック" panose="020B0609070205080204" pitchFamily="49" charset="-128"/>
                <a:cs typeface="Times New Roman" panose="02020603050405020304" pitchFamily="18" charset="0"/>
              </a:rPr>
              <a:t>年第◇回</a:t>
            </a:r>
            <a:r>
              <a:rPr lang="ja-JP" altLang="en-US" sz="1600" b="1" u="sng" kern="100" dirty="0">
                <a:solidFill>
                  <a:srgbClr val="0000CC"/>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600" b="1" u="sng" kern="100" dirty="0">
                <a:solidFill>
                  <a:srgbClr val="0000CC"/>
                </a:solidFill>
                <a:latin typeface="ＭＳ ゴシック" panose="020B0609070205080204" pitchFamily="49" charset="-128"/>
                <a:ea typeface="ＭＳ ゴシック" panose="020B0609070205080204" pitchFamily="49" charset="-128"/>
                <a:cs typeface="Times New Roman" panose="02020603050405020304" pitchFamily="18" charset="0"/>
              </a:rPr>
              <a:t>○○ブロック協議会</a:t>
            </a:r>
            <a:r>
              <a:rPr lang="ja-JP" altLang="en-US" sz="1600" b="1" u="sng" kern="100" dirty="0">
                <a:solidFill>
                  <a:srgbClr val="0000CC"/>
                </a:solidFill>
                <a:latin typeface="ＭＳ ゴシック" panose="020B0609070205080204" pitchFamily="49" charset="-128"/>
                <a:ea typeface="ＭＳ ゴシック" panose="020B0609070205080204" pitchFamily="49" charset="-128"/>
                <a:cs typeface="Times New Roman" panose="02020603050405020304" pitchFamily="18" charset="0"/>
              </a:rPr>
              <a:t>次第</a:t>
            </a:r>
            <a:endParaRPr lang="en-US" altLang="ja-JP" sz="1600" b="1" u="sng" kern="100" dirty="0">
              <a:solidFill>
                <a:srgbClr val="0000CC"/>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en-US" altLang="ja-JP" sz="1600" b="1" kern="100" dirty="0">
              <a:solidFill>
                <a:srgbClr val="0000CC"/>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latinLnBrk="1">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　</a:t>
            </a:r>
            <a:r>
              <a:rPr lang="ja-JP"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開催日時</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年○月○○日　○時～○時</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latinLnBrk="1">
              <a:spcAft>
                <a:spcPts val="0"/>
              </a:spcAft>
            </a:pPr>
            <a:endParaRPr lang="en-US"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latinLnBrk="1">
              <a:spcAft>
                <a:spcPts val="0"/>
              </a:spcAft>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　</a:t>
            </a:r>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場　　所</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○○代協会議室・・・　</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latinLnBrk="1">
              <a:spcAft>
                <a:spcPts val="0"/>
              </a:spcAft>
            </a:pP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latinLnBrk="1">
              <a:spcAft>
                <a:spcPts val="0"/>
              </a:spcAft>
            </a:pP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latinLnBrk="1">
              <a:spcAft>
                <a:spcPts val="0"/>
              </a:spcAft>
            </a:pPr>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＜論議テーマ＞</a:t>
            </a:r>
            <a:endParaRPr lang="en-US"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latinLnBrk="1">
              <a:spcAft>
                <a:spcPts val="0"/>
              </a:spcAft>
            </a:pP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１．</a:t>
            </a:r>
            <a:r>
              <a:rPr lang="ja-JP"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ブロック長挨拶及び</a:t>
            </a:r>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本日の会合の目的・ゴール連絡</a:t>
            </a:r>
            <a:endParaRPr lang="en-US"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ja-JP" altLang="ja-JP" sz="105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　２．前回論議内容の確認</a:t>
            </a:r>
            <a:endParaRPr lang="en-US"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　　　３．</a:t>
            </a:r>
            <a:r>
              <a:rPr lang="ja-JP"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日本代協役員</a:t>
            </a:r>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挨拶及び業界動向等に関する情報連絡</a:t>
            </a:r>
            <a:endParaRPr lang="en-US"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４．審議・報告</a:t>
            </a:r>
            <a:r>
              <a:rPr lang="ja-JP" altLang="ja-JP"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事項</a:t>
            </a:r>
            <a:endParaRPr lang="en-US" altLang="ja-JP" sz="105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dirty="0">
                <a:latin typeface="ＭＳ ゴシック" panose="020B0609070205080204" pitchFamily="49" charset="-128"/>
                <a:ea typeface="ＭＳ ゴシック" panose="020B0609070205080204" pitchFamily="49" charset="-128"/>
              </a:rPr>
              <a:t>(1)</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日本代協</a:t>
            </a:r>
            <a:r>
              <a:rPr lang="ja-JP" altLang="en-US" sz="1200" dirty="0">
                <a:latin typeface="ＭＳ ゴシック" panose="020B0609070205080204" pitchFamily="49" charset="-128"/>
                <a:ea typeface="ＭＳ ゴシック" panose="020B0609070205080204" pitchFamily="49" charset="-128"/>
              </a:rPr>
              <a:t>の事業推進に関する現状と課題並びに対応依頼事項の報告</a:t>
            </a:r>
            <a:endParaRPr lang="ja-JP" altLang="ja-JP" dirty="0">
              <a:latin typeface="ＭＳ ゴシック" panose="020B0609070205080204" pitchFamily="49" charset="-128"/>
              <a:ea typeface="ＭＳ ゴシック" panose="020B0609070205080204" pitchFamily="49" charset="-128"/>
            </a:endParaRPr>
          </a:p>
          <a:p>
            <a:r>
              <a:rPr lang="ja-JP" altLang="ja-JP" sz="12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ex.</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理事会</a:t>
            </a:r>
            <a:r>
              <a:rPr lang="ja-JP" altLang="en-US" sz="1200" dirty="0">
                <a:latin typeface="ＭＳ ゴシック" panose="020B0609070205080204" pitchFamily="49" charset="-128"/>
                <a:ea typeface="ＭＳ ゴシック" panose="020B0609070205080204" pitchFamily="49" charset="-128"/>
              </a:rPr>
              <a:t>、各</a:t>
            </a:r>
            <a:r>
              <a:rPr lang="ja-JP" altLang="ja-JP" sz="1200" dirty="0">
                <a:latin typeface="ＭＳ ゴシック" panose="020B0609070205080204" pitchFamily="49" charset="-128"/>
                <a:ea typeface="ＭＳ ゴシック" panose="020B0609070205080204" pitchFamily="49" charset="-128"/>
              </a:rPr>
              <a:t>委員会</a:t>
            </a:r>
            <a:r>
              <a:rPr lang="ja-JP" altLang="en-US" sz="1200" dirty="0">
                <a:latin typeface="ＭＳ ゴシック" panose="020B0609070205080204" pitchFamily="49" charset="-128"/>
                <a:ea typeface="ＭＳ ゴシック" panose="020B0609070205080204" pitchFamily="49" charset="-128"/>
              </a:rPr>
              <a:t>、その他</a:t>
            </a:r>
            <a:endParaRPr lang="en-US" altLang="ja-JP" sz="1200" dirty="0">
              <a:latin typeface="ＭＳ ゴシック" panose="020B0609070205080204" pitchFamily="49" charset="-128"/>
              <a:ea typeface="ＭＳ ゴシック" panose="020B0609070205080204" pitchFamily="49" charset="-128"/>
            </a:endParaRPr>
          </a:p>
          <a:p>
            <a:endParaRPr lang="ja-JP" altLang="ja-JP" sz="800" dirty="0">
              <a:latin typeface="ＭＳ ゴシック" panose="020B0609070205080204" pitchFamily="49" charset="-128"/>
              <a:ea typeface="ＭＳ ゴシック" panose="020B0609070205080204" pitchFamily="49" charset="-128"/>
            </a:endParaRPr>
          </a:p>
          <a:p>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各委員会</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の活動の状況と課題並びに今後の対応策の論議</a:t>
            </a:r>
            <a:endPar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ex.</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各委員会からの報告</a:t>
            </a:r>
            <a:r>
              <a:rPr lang="ja-JP" altLang="en-US" sz="1200" dirty="0">
                <a:latin typeface="ＭＳ ゴシック" panose="020B0609070205080204" pitchFamily="49" charset="-128"/>
                <a:ea typeface="ＭＳ ゴシック" panose="020B0609070205080204" pitchFamily="49" charset="-128"/>
              </a:rPr>
              <a:t>と推進策論議</a:t>
            </a:r>
            <a:endParaRPr lang="en-US" altLang="ja-JP"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支部活動</a:t>
            </a:r>
            <a:r>
              <a:rPr lang="ja-JP" altLang="en-US" sz="1200" dirty="0">
                <a:latin typeface="ＭＳ ゴシック" panose="020B0609070205080204" pitchFamily="49" charset="-128"/>
                <a:ea typeface="ＭＳ ゴシック" panose="020B0609070205080204" pitchFamily="49" charset="-128"/>
              </a:rPr>
              <a:t>好取組</a:t>
            </a:r>
            <a:r>
              <a:rPr lang="ja-JP" altLang="ja-JP" sz="1200" dirty="0">
                <a:latin typeface="ＭＳ ゴシック" panose="020B0609070205080204" pitchFamily="49" charset="-128"/>
                <a:ea typeface="ＭＳ ゴシック" panose="020B0609070205080204" pitchFamily="49" charset="-128"/>
              </a:rPr>
              <a:t>事例</a:t>
            </a:r>
            <a:r>
              <a:rPr lang="ja-JP" altLang="en-US" sz="1200" dirty="0">
                <a:latin typeface="ＭＳ ゴシック" panose="020B0609070205080204" pitchFamily="49" charset="-128"/>
                <a:ea typeface="ＭＳ ゴシック" panose="020B0609070205080204" pitchFamily="49" charset="-128"/>
              </a:rPr>
              <a:t>の共有</a:t>
            </a:r>
            <a:endParaRPr lang="en-US" altLang="ja-JP" sz="12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a:t>
            </a:r>
            <a:endParaRPr lang="ja-JP" altLang="ja-JP" sz="900" dirty="0">
              <a:latin typeface="ＭＳ ゴシック" panose="020B0609070205080204" pitchFamily="49" charset="-128"/>
              <a:ea typeface="ＭＳ ゴシック" panose="020B0609070205080204" pitchFamily="49" charset="-128"/>
            </a:endParaRPr>
          </a:p>
          <a:p>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各代協の現状と今後の</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取組報告・</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論議</a:t>
            </a:r>
            <a:endParaRPr lang="ja-JP" altLang="ja-JP" sz="10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ex.</a:t>
            </a:r>
            <a:r>
              <a:rPr lang="ja-JP" altLang="en-US" sz="1200" dirty="0">
                <a:latin typeface="ＭＳ ゴシック" panose="020B0609070205080204" pitchFamily="49" charset="-128"/>
                <a:ea typeface="ＭＳ ゴシック" panose="020B0609070205080204" pitchFamily="49" charset="-128"/>
              </a:rPr>
              <a:t>　各事業の現状と課題、対応策　など</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特に、会員増強・損害保険トータルプランナー受講勧奨　など</a:t>
            </a:r>
            <a:endParaRPr lang="en-US" altLang="ja-JP" sz="1200" dirty="0">
              <a:latin typeface="ＭＳ ゴシック" panose="020B0609070205080204" pitchFamily="49" charset="-128"/>
              <a:ea typeface="ＭＳ ゴシック" panose="020B0609070205080204" pitchFamily="49" charset="-128"/>
            </a:endParaRPr>
          </a:p>
          <a:p>
            <a:endParaRPr lang="ja-JP" altLang="ja-JP" dirty="0">
              <a:latin typeface="ＭＳ ゴシック" panose="020B0609070205080204" pitchFamily="49" charset="-128"/>
              <a:ea typeface="ＭＳ ゴシック" panose="020B0609070205080204" pitchFamily="49" charset="-128"/>
            </a:endParaRPr>
          </a:p>
          <a:p>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５．ブロック取組み等</a:t>
            </a:r>
            <a:endParaRPr lang="ja-JP" altLang="ja-JP" sz="105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ex.</a:t>
            </a:r>
            <a:r>
              <a:rPr lang="ja-JP" altLang="en-US" sz="1200" dirty="0">
                <a:latin typeface="ＭＳ ゴシック" panose="020B0609070205080204" pitchFamily="49" charset="-128"/>
                <a:ea typeface="ＭＳ ゴシック" panose="020B0609070205080204" pitchFamily="49" charset="-128"/>
              </a:rPr>
              <a:t>　ブロックとしての今後の取り組み論議</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ブロック、日本代協に対する提言・要望論議　など</a:t>
            </a:r>
            <a:endParaRPr lang="en-US" altLang="ja-JP" sz="1200" dirty="0">
              <a:latin typeface="ＭＳ ゴシック" panose="020B0609070205080204" pitchFamily="49" charset="-128"/>
              <a:ea typeface="ＭＳ ゴシック" panose="020B0609070205080204" pitchFamily="49" charset="-128"/>
            </a:endParaRPr>
          </a:p>
          <a:p>
            <a:endParaRPr lang="ja-JP" altLang="ja-JP" dirty="0">
              <a:latin typeface="ＭＳ ゴシック" panose="020B0609070205080204" pitchFamily="49" charset="-128"/>
              <a:ea typeface="ＭＳ ゴシック" panose="020B0609070205080204" pitchFamily="49" charset="-128"/>
            </a:endParaRPr>
          </a:p>
          <a:p>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b="1" kern="100" dirty="0">
                <a:latin typeface="ＭＳ ゴシック" panose="020B0609070205080204" pitchFamily="49" charset="-128"/>
                <a:ea typeface="ＭＳ ゴシック" panose="020B0609070205080204" pitchFamily="49" charset="-128"/>
                <a:cs typeface="Times New Roman" panose="02020603050405020304" pitchFamily="18" charset="0"/>
              </a:rPr>
              <a:t>６．改正保険業法対応</a:t>
            </a:r>
            <a:endParaRPr lang="ja-JP" altLang="ja-JP" sz="105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ex.</a:t>
            </a:r>
            <a:r>
              <a:rPr lang="ja-JP" altLang="en-US" sz="1200" dirty="0">
                <a:latin typeface="ＭＳ ゴシック" panose="020B0609070205080204" pitchFamily="49" charset="-128"/>
                <a:ea typeface="ＭＳ ゴシック" panose="020B0609070205080204" pitchFamily="49" charset="-128"/>
              </a:rPr>
              <a:t>　会員のニーズ把握、好取組取材候補先推薦　など</a:t>
            </a:r>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ja-JP" altLang="ja-JP" dirty="0">
              <a:latin typeface="ＭＳ ゴシック" panose="020B0609070205080204" pitchFamily="49" charset="-128"/>
              <a:ea typeface="ＭＳ ゴシック" panose="020B0609070205080204" pitchFamily="49" charset="-128"/>
            </a:endParaRPr>
          </a:p>
          <a:p>
            <a:r>
              <a:rPr lang="ja-JP" altLang="ja-JP" sz="1200" dirty="0">
                <a:latin typeface="ＭＳ ゴシック" panose="020B0609070205080204" pitchFamily="49" charset="-128"/>
                <a:ea typeface="ＭＳ ゴシック" panose="020B0609070205080204" pitchFamily="49" charset="-128"/>
              </a:rPr>
              <a:t>　　　</a:t>
            </a:r>
            <a:r>
              <a:rPr lang="en-US" altLang="ja-JP" sz="1200" dirty="0">
                <a:solidFill>
                  <a:srgbClr val="0000CC"/>
                </a:solidFill>
                <a:latin typeface="ＭＳ ゴシック" panose="020B0609070205080204" pitchFamily="49" charset="-128"/>
                <a:ea typeface="ＭＳ ゴシック" panose="020B0609070205080204" pitchFamily="49" charset="-128"/>
              </a:rPr>
              <a:t>(</a:t>
            </a:r>
            <a:r>
              <a:rPr lang="ja-JP" altLang="en-US" sz="1200" dirty="0">
                <a:solidFill>
                  <a:srgbClr val="0000CC"/>
                </a:solidFill>
                <a:latin typeface="ＭＳ ゴシック" panose="020B0609070205080204" pitchFamily="49" charset="-128"/>
                <a:ea typeface="ＭＳ ゴシック" panose="020B0609070205080204" pitchFamily="49" charset="-128"/>
              </a:rPr>
              <a:t>注）開催に当たっては当日の</a:t>
            </a:r>
            <a:r>
              <a:rPr lang="ja-JP" altLang="ja-JP" sz="1200" dirty="0">
                <a:solidFill>
                  <a:srgbClr val="0000CC"/>
                </a:solidFill>
                <a:latin typeface="ＭＳ ゴシック" panose="020B0609070205080204" pitchFamily="49" charset="-128"/>
                <a:ea typeface="ＭＳ ゴシック" panose="020B0609070205080204" pitchFamily="49" charset="-128"/>
              </a:rPr>
              <a:t>資料を</a:t>
            </a:r>
            <a:r>
              <a:rPr lang="ja-JP" altLang="en-US" sz="1200" dirty="0">
                <a:solidFill>
                  <a:srgbClr val="0000CC"/>
                </a:solidFill>
                <a:latin typeface="ＭＳ ゴシック" panose="020B0609070205080204" pitchFamily="49" charset="-128"/>
                <a:ea typeface="ＭＳ ゴシック" panose="020B0609070205080204" pitchFamily="49" charset="-128"/>
              </a:rPr>
              <a:t>出来る限り事前に送付して報告時間を削減し、</a:t>
            </a:r>
            <a:endParaRPr lang="en-US" altLang="ja-JP" sz="1200" dirty="0">
              <a:solidFill>
                <a:srgbClr val="0000CC"/>
              </a:solidFill>
              <a:latin typeface="ＭＳ ゴシック" panose="020B0609070205080204" pitchFamily="49" charset="-128"/>
              <a:ea typeface="ＭＳ ゴシック" panose="020B0609070205080204" pitchFamily="49" charset="-128"/>
            </a:endParaRPr>
          </a:p>
          <a:p>
            <a:r>
              <a:rPr lang="ja-JP" altLang="en-US" sz="1200" dirty="0">
                <a:solidFill>
                  <a:srgbClr val="0000CC"/>
                </a:solidFill>
                <a:latin typeface="ＭＳ ゴシック" panose="020B0609070205080204" pitchFamily="49" charset="-128"/>
                <a:ea typeface="ＭＳ ゴシック" panose="020B0609070205080204" pitchFamily="49" charset="-128"/>
              </a:rPr>
              <a:t>　　　　　 限られた時間を対応策論議に充てるよう努力する</a:t>
            </a:r>
            <a:endParaRPr lang="ja-JP" altLang="ja-JP" dirty="0">
              <a:latin typeface="ＭＳ ゴシック" panose="020B0609070205080204" pitchFamily="49" charset="-128"/>
              <a:ea typeface="ＭＳ ゴシック" panose="020B0609070205080204" pitchFamily="49" charset="-128"/>
            </a:endParaRPr>
          </a:p>
          <a:p>
            <a:endParaRPr lang="en-US" altLang="ja-JP" sz="1200" dirty="0">
              <a:latin typeface="HG丸ｺﾞｼｯｸM-PRO" panose="020F0600000000000000" pitchFamily="50" charset="-128"/>
              <a:cs typeface="Times New Roman" panose="02020603050405020304" pitchFamily="18" charset="0"/>
            </a:endParaRPr>
          </a:p>
          <a:p>
            <a:endParaRPr lang="en-US" altLang="ja-JP" sz="1200" dirty="0">
              <a:latin typeface="HG丸ｺﾞｼｯｸM-PRO" panose="020F0600000000000000" pitchFamily="50" charset="-128"/>
              <a:cs typeface="Times New Roman" panose="02020603050405020304" pitchFamily="18" charset="0"/>
            </a:endParaRPr>
          </a:p>
          <a:p>
            <a:pPr algn="r"/>
            <a:r>
              <a:rPr lang="ja-JP" altLang="en-US" sz="1200" dirty="0">
                <a:latin typeface="HG丸ｺﾞｼｯｸM-PRO" panose="020F0600000000000000" pitchFamily="50" charset="-128"/>
                <a:cs typeface="Times New Roman" panose="02020603050405020304" pitchFamily="18" charset="0"/>
              </a:rPr>
              <a:t>以上</a:t>
            </a:r>
            <a:br>
              <a:rPr lang="en-US" altLang="ja-JP" sz="1200" dirty="0">
                <a:latin typeface="HG丸ｺﾞｼｯｸM-PRO" panose="020F0600000000000000" pitchFamily="50" charset="-128"/>
                <a:cs typeface="Times New Roman" panose="02020603050405020304" pitchFamily="18" charset="0"/>
              </a:rPr>
            </a:br>
            <a:r>
              <a:rPr lang="en-US" altLang="ja-JP" sz="1200" kern="100" dirty="0">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069328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94310" y="405765"/>
            <a:ext cx="6480000" cy="7986802"/>
          </a:xfrm>
          <a:prstGeom prst="rect">
            <a:avLst/>
          </a:prstGeom>
        </p:spPr>
        <p:txBody>
          <a:bodyPr>
            <a:spAutoFit/>
          </a:bodyPr>
          <a:lstStyle/>
          <a:p>
            <a:pPr algn="r">
              <a:spcAft>
                <a:spcPts val="0"/>
              </a:spcAft>
            </a:pPr>
            <a:r>
              <a:rPr lang="en-US" altLang="ja-JP"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en-US"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年○月○○日</a:t>
            </a:r>
            <a:endParaRPr lang="en-US" altLang="ja-JP"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r">
              <a:spcAft>
                <a:spcPts val="0"/>
              </a:spcAft>
            </a:pPr>
            <a:endParaRPr lang="en-US" altLang="ja-JP" sz="1200"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en-US" altLang="ja-JP" sz="1600" b="1" u="sng"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ja-JP" sz="1600" b="1" u="sng"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年第◇回</a:t>
            </a:r>
            <a:r>
              <a:rPr lang="ja-JP" altLang="en-US" sz="1600" b="1" u="sng"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600" b="1" u="sng"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○○ブロック協議会議事録</a:t>
            </a:r>
            <a:endParaRPr lang="en-US" altLang="ja-JP" sz="1600" b="1" u="sng"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spcAft>
                <a:spcPts val="0"/>
              </a:spcAft>
            </a:pPr>
            <a:endPar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日　時：　</a:t>
            </a:r>
            <a:r>
              <a:rPr lang="en-US"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年○月○日（○）　○○：○○～○○：○○</a:t>
            </a:r>
          </a:p>
          <a:p>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場　所：　○○○代協　会議室</a:t>
            </a:r>
          </a:p>
          <a:p>
            <a:r>
              <a:rPr lang="ja-JP" altLang="ja-JP" sz="1200" dirty="0">
                <a:latin typeface="ＭＳ ゴシック" panose="020B0609070205080204" pitchFamily="49" charset="-128"/>
                <a:ea typeface="ＭＳ ゴシック" panose="020B0609070205080204" pitchFamily="49" charset="-128"/>
              </a:rPr>
              <a:t>　　　住所：</a:t>
            </a:r>
            <a:r>
              <a:rPr lang="ja-JP" altLang="en-US" sz="1200" dirty="0">
                <a:latin typeface="ＭＳ ゴシック" panose="020B0609070205080204" pitchFamily="49" charset="-128"/>
                <a:ea typeface="ＭＳ ゴシック" panose="020B0609070205080204" pitchFamily="49" charset="-128"/>
              </a:rPr>
              <a:t>　（注；代協会議室以外で開催の場合の場合に記載）</a:t>
            </a:r>
            <a:endParaRPr lang="ja-JP"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出席者：　日本代協　　　○○　○○</a:t>
            </a:r>
          </a:p>
          <a:p>
            <a:r>
              <a:rPr lang="ja-JP" altLang="ja-JP" sz="12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○○代協　　　・・　・・、・・　・・</a:t>
            </a:r>
          </a:p>
          <a:p>
            <a:r>
              <a:rPr lang="ja-JP" altLang="ja-JP" sz="12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○○代協　　　・・　・・、・・　・・、・・　・・</a:t>
            </a:r>
          </a:p>
          <a:p>
            <a:r>
              <a:rPr lang="ja-JP" altLang="ja-JP" sz="12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事務局</a:t>
            </a:r>
            <a:r>
              <a:rPr lang="ja-JP" altLang="en-US" sz="1200" dirty="0">
                <a:latin typeface="ＭＳ ゴシック" panose="020B0609070205080204" pitchFamily="49" charset="-128"/>
                <a:ea typeface="ＭＳ ゴシック" panose="020B0609070205080204" pitchFamily="49" charset="-128"/>
              </a:rPr>
              <a:t>　　　　　　　　　　　　　　　　　　　　　　　　（総計○○名）</a:t>
            </a:r>
            <a:endParaRPr lang="ja-JP" altLang="ja-JP" sz="1200" dirty="0">
              <a:latin typeface="ＭＳ ゴシック" panose="020B0609070205080204" pitchFamily="49" charset="-128"/>
              <a:ea typeface="ＭＳ ゴシック" panose="020B0609070205080204" pitchFamily="49" charset="-128"/>
            </a:endParaRPr>
          </a:p>
          <a:p>
            <a:r>
              <a:rPr lang="ja-JP" altLang="ja-JP" sz="12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議事録作成</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　◇◇　◇◇</a:t>
            </a:r>
          </a:p>
          <a:p>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欠席者：　</a:t>
            </a: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　・・</a:t>
            </a:r>
          </a:p>
          <a:p>
            <a:r>
              <a:rPr lang="ja-JP" altLang="ja-JP" sz="1200" dirty="0">
                <a:latin typeface="ＭＳ ゴシック" panose="020B0609070205080204" pitchFamily="49" charset="-128"/>
                <a:ea typeface="ＭＳ ゴシック" panose="020B0609070205080204" pitchFamily="49" charset="-128"/>
              </a:rPr>
              <a:t>･･････････････････････････････････････････････････････････････････････････････････</a:t>
            </a:r>
          </a:p>
          <a:p>
            <a:pPr indent="446088">
              <a:lnSpc>
                <a:spcPct val="150000"/>
              </a:lnSpc>
            </a:pP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１</a:t>
            </a: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ブロック長挨拶及び</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会合の目的・ゴールの明示</a:t>
            </a: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446088">
              <a:lnSpc>
                <a:spcPct val="150000"/>
              </a:lnSpc>
            </a:pP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446088">
              <a:lnSpc>
                <a:spcPct val="150000"/>
              </a:lnSpc>
            </a:pP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前回</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論議内容の確認</a:t>
            </a: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446088">
              <a:lnSpc>
                <a:spcPct val="150000"/>
              </a:lnSpc>
            </a:pPr>
            <a:endPar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defTabSz="446088">
              <a:lnSpc>
                <a:spcPct val="150000"/>
              </a:lnSpc>
              <a:tabLst>
                <a:tab pos="263525" algn="l"/>
              </a:tabLst>
            </a:pP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３</a:t>
            </a: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日本代協役員</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からの業界動向等に関する情報連絡</a:t>
            </a: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defTabSz="446088">
              <a:lnSpc>
                <a:spcPct val="150000"/>
              </a:lnSpc>
              <a:tabLst>
                <a:tab pos="263525" algn="l"/>
              </a:tabLst>
            </a:pP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defTabSz="536575">
              <a:lnSpc>
                <a:spcPct val="150000"/>
              </a:lnSpc>
            </a:pP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４</a:t>
            </a: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審議</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・報告</a:t>
            </a: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事項</a:t>
            </a:r>
            <a:endPar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533400">
              <a:lnSpc>
                <a:spcPct val="150000"/>
              </a:lnSpc>
            </a:pPr>
            <a:r>
              <a:rPr lang="en-US" altLang="ja-JP" sz="1200" dirty="0">
                <a:solidFill>
                  <a:srgbClr val="006600"/>
                </a:solidFill>
                <a:latin typeface="ＭＳ ゴシック" panose="020B0609070205080204" pitchFamily="49" charset="-128"/>
                <a:ea typeface="ＭＳ ゴシック" panose="020B0609070205080204" pitchFamily="49" charset="-128"/>
              </a:rPr>
              <a:t> (1)</a:t>
            </a:r>
            <a:r>
              <a:rPr lang="ja-JP" altLang="en-US" sz="1200" dirty="0">
                <a:solidFill>
                  <a:srgbClr val="006600"/>
                </a:solidFill>
                <a:latin typeface="ＭＳ ゴシック" panose="020B0609070205080204" pitchFamily="49" charset="-128"/>
                <a:ea typeface="ＭＳ ゴシック" panose="020B0609070205080204" pitchFamily="49" charset="-128"/>
              </a:rPr>
              <a:t>　</a:t>
            </a:r>
            <a:r>
              <a:rPr lang="ja-JP" altLang="ja-JP" sz="1200" dirty="0">
                <a:solidFill>
                  <a:srgbClr val="006600"/>
                </a:solidFill>
                <a:latin typeface="ＭＳ ゴシック" panose="020B0609070205080204" pitchFamily="49" charset="-128"/>
                <a:ea typeface="ＭＳ ゴシック" panose="020B0609070205080204" pitchFamily="49" charset="-128"/>
              </a:rPr>
              <a:t>日本代協</a:t>
            </a:r>
            <a:r>
              <a:rPr lang="ja-JP" altLang="en-US" sz="1200" dirty="0">
                <a:solidFill>
                  <a:srgbClr val="006600"/>
                </a:solidFill>
                <a:latin typeface="ＭＳ ゴシック" panose="020B0609070205080204" pitchFamily="49" charset="-128"/>
                <a:ea typeface="ＭＳ ゴシック" panose="020B0609070205080204" pitchFamily="49" charset="-128"/>
              </a:rPr>
              <a:t>の事業推進に関する</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現状と課題並びに今後の対応依頼事項の報告</a:t>
            </a:r>
            <a:endPar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ct val="150000"/>
              </a:lnSpc>
            </a:pP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各委員会の活動の現状と課題並びに今後の対応策の審議</a:t>
            </a: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ct val="150000"/>
              </a:lnSpc>
            </a:pP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上記を踏まえた各代協</a:t>
            </a: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支部）の取り組み論議・審議</a:t>
            </a: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ct val="150000"/>
              </a:lnSpc>
            </a:pP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会員ニーズの把握、好取組取材候補先の情報交換</a:t>
            </a: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ct val="150000"/>
              </a:lnSpc>
            </a:pP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審議事項に関しては</a:t>
            </a:r>
            <a:r>
              <a:rPr lang="ja-JP" altLang="en-US"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、それぞれ「</a:t>
            </a:r>
            <a:r>
              <a:rPr lang="ja-JP" altLang="ja-JP"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決定</a:t>
            </a:r>
            <a:r>
              <a:rPr lang="ja-JP" altLang="en-US"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事項」・「</a:t>
            </a:r>
            <a:r>
              <a:rPr lang="ja-JP" altLang="ja-JP"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主な意見〕</a:t>
            </a:r>
            <a:r>
              <a:rPr lang="ja-JP" altLang="en-US"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を最低限記載）</a:t>
            </a:r>
            <a:endParaRPr lang="en-US" altLang="ja-JP" sz="1200" b="1" kern="100" dirty="0">
              <a:solidFill>
                <a:schemeClr val="accent1">
                  <a:lumMod val="7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ct val="150000"/>
              </a:lnSpc>
            </a:pPr>
            <a:r>
              <a:rPr lang="en-US" altLang="ja-JP" sz="1200" dirty="0">
                <a:solidFill>
                  <a:srgbClr val="006600"/>
                </a:solidFill>
                <a:latin typeface="ＭＳ ゴシック" panose="020B0609070205080204" pitchFamily="49" charset="-128"/>
                <a:ea typeface="ＭＳ ゴシック" panose="020B0609070205080204" pitchFamily="49" charset="-128"/>
              </a:rPr>
              <a:t> </a:t>
            </a:r>
            <a:endParaRPr lang="ja-JP"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５</a:t>
            </a:r>
            <a:r>
              <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その他</a:t>
            </a: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ct val="150000"/>
              </a:lnSpc>
            </a:pP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・各代協における自主的取組み等の情報交換</a:t>
            </a: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ct val="150000"/>
              </a:lnSpc>
            </a:pPr>
            <a:r>
              <a:rPr lang="ja-JP" altLang="en-US"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rPr>
              <a:t>　　　　　・各種業界動向に関する情報交換、日本代協への要望事項、次回日程・場所　等</a:t>
            </a:r>
            <a:endParaRPr lang="en-US" altLang="ja-JP" sz="1200" kern="100" dirty="0">
              <a:solidFill>
                <a:srgbClr val="0066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ct val="150000"/>
              </a:lnSpc>
            </a:pPr>
            <a:endParaRPr lang="ja-JP" altLang="ja-JP" sz="1400"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sz="1200" b="1" dirty="0">
                <a:solidFill>
                  <a:schemeClr val="accent1">
                    <a:lumMod val="75000"/>
                  </a:schemeClr>
                </a:solidFill>
                <a:latin typeface="ＭＳ ゴシック" panose="020B0609070205080204" pitchFamily="49" charset="-128"/>
                <a:ea typeface="ＭＳ ゴシック" panose="020B0609070205080204" pitchFamily="49" charset="-128"/>
              </a:rPr>
              <a:t>（注）</a:t>
            </a:r>
            <a:r>
              <a:rPr lang="ja-JP" altLang="ja-JP" sz="1200" b="1" dirty="0">
                <a:solidFill>
                  <a:schemeClr val="accent1">
                    <a:lumMod val="75000"/>
                  </a:schemeClr>
                </a:solidFill>
                <a:latin typeface="ＭＳ ゴシック" panose="020B0609070205080204" pitchFamily="49" charset="-128"/>
                <a:ea typeface="ＭＳ ゴシック" panose="020B0609070205080204" pitchFamily="49" charset="-128"/>
              </a:rPr>
              <a:t>ブロック協議会規則　第</a:t>
            </a:r>
            <a:r>
              <a:rPr lang="en-US" altLang="ja-JP" sz="1200" b="1" dirty="0">
                <a:solidFill>
                  <a:schemeClr val="accent1">
                    <a:lumMod val="75000"/>
                  </a:schemeClr>
                </a:solidFill>
                <a:latin typeface="ＭＳ ゴシック" panose="020B0609070205080204" pitchFamily="49" charset="-128"/>
                <a:ea typeface="ＭＳ ゴシック" panose="020B0609070205080204" pitchFamily="49" charset="-128"/>
              </a:rPr>
              <a:t>5</a:t>
            </a:r>
            <a:r>
              <a:rPr lang="ja-JP" altLang="ja-JP" sz="1200" b="1" dirty="0">
                <a:solidFill>
                  <a:schemeClr val="accent1">
                    <a:lumMod val="75000"/>
                  </a:schemeClr>
                </a:solidFill>
                <a:latin typeface="ＭＳ ゴシック" panose="020B0609070205080204" pitchFamily="49" charset="-128"/>
                <a:ea typeface="ＭＳ ゴシック" panose="020B0609070205080204" pitchFamily="49" charset="-128"/>
              </a:rPr>
              <a:t>条第</a:t>
            </a:r>
            <a:r>
              <a:rPr lang="en-US" altLang="ja-JP" sz="1200" b="1" dirty="0">
                <a:solidFill>
                  <a:schemeClr val="accent1">
                    <a:lumMod val="75000"/>
                  </a:schemeClr>
                </a:solidFill>
                <a:latin typeface="ＭＳ ゴシック" panose="020B0609070205080204" pitchFamily="49" charset="-128"/>
                <a:ea typeface="ＭＳ ゴシック" panose="020B0609070205080204" pitchFamily="49" charset="-128"/>
              </a:rPr>
              <a:t>2</a:t>
            </a:r>
            <a:r>
              <a:rPr lang="ja-JP" altLang="ja-JP" sz="1200" b="1" dirty="0">
                <a:solidFill>
                  <a:schemeClr val="accent1">
                    <a:lumMod val="75000"/>
                  </a:schemeClr>
                </a:solidFill>
                <a:latin typeface="ＭＳ ゴシック" panose="020B0609070205080204" pitchFamily="49" charset="-128"/>
                <a:ea typeface="ＭＳ ゴシック" panose="020B0609070205080204" pitchFamily="49" charset="-128"/>
              </a:rPr>
              <a:t>項　</a:t>
            </a:r>
            <a:r>
              <a:rPr lang="ja-JP" altLang="en-US" sz="1200" b="1" dirty="0">
                <a:solidFill>
                  <a:schemeClr val="accent1">
                    <a:lumMod val="75000"/>
                  </a:schemeClr>
                </a:solidFill>
                <a:latin typeface="ＭＳ ゴシック" panose="020B0609070205080204" pitchFamily="49" charset="-128"/>
                <a:ea typeface="ＭＳ ゴシック" panose="020B0609070205080204" pitchFamily="49" charset="-128"/>
              </a:rPr>
              <a:t>ブロック</a:t>
            </a:r>
            <a:r>
              <a:rPr lang="ja-JP" altLang="ja-JP" sz="1200" b="1" dirty="0">
                <a:solidFill>
                  <a:schemeClr val="accent1">
                    <a:lumMod val="75000"/>
                  </a:schemeClr>
                </a:solidFill>
                <a:latin typeface="ＭＳ ゴシック" panose="020B0609070205080204" pitchFamily="49" charset="-128"/>
                <a:ea typeface="ＭＳ ゴシック" panose="020B0609070205080204" pitchFamily="49" charset="-128"/>
              </a:rPr>
              <a:t>長は、議事について議事録</a:t>
            </a:r>
            <a:endParaRPr lang="en-US" altLang="ja-JP" sz="1200" b="1" dirty="0">
              <a:solidFill>
                <a:schemeClr val="accent1">
                  <a:lumMod val="75000"/>
                </a:schemeClr>
              </a:solidFill>
              <a:latin typeface="ＭＳ ゴシック" panose="020B0609070205080204" pitchFamily="49" charset="-128"/>
              <a:ea typeface="ＭＳ ゴシック" panose="020B0609070205080204" pitchFamily="49" charset="-128"/>
            </a:endParaRPr>
          </a:p>
          <a:p>
            <a:r>
              <a:rPr lang="ja-JP" altLang="en-US" sz="1200" b="1" dirty="0">
                <a:solidFill>
                  <a:schemeClr val="accent1">
                    <a:lumMod val="75000"/>
                  </a:schemeClr>
                </a:solidFill>
                <a:latin typeface="ＭＳ ゴシック" panose="020B0609070205080204" pitchFamily="49" charset="-128"/>
                <a:ea typeface="ＭＳ ゴシック" panose="020B0609070205080204" pitchFamily="49" charset="-128"/>
              </a:rPr>
              <a:t>　　　　 </a:t>
            </a:r>
            <a:r>
              <a:rPr lang="ja-JP" altLang="ja-JP" sz="1200" b="1" dirty="0">
                <a:solidFill>
                  <a:schemeClr val="accent1">
                    <a:lumMod val="75000"/>
                  </a:schemeClr>
                </a:solidFill>
                <a:latin typeface="ＭＳ ゴシック" panose="020B0609070205080204" pitchFamily="49" charset="-128"/>
                <a:ea typeface="ＭＳ ゴシック" panose="020B0609070205080204" pitchFamily="49" charset="-128"/>
              </a:rPr>
              <a:t>を作成し、その都度会議の内容を</a:t>
            </a:r>
            <a:r>
              <a:rPr lang="ja-JP" altLang="en-US" sz="1200" b="1" dirty="0">
                <a:solidFill>
                  <a:schemeClr val="accent1">
                    <a:lumMod val="75000"/>
                  </a:schemeClr>
                </a:solidFill>
                <a:latin typeface="ＭＳ ゴシック" panose="020B0609070205080204" pitchFamily="49" charset="-128"/>
                <a:ea typeface="ＭＳ ゴシック" panose="020B0609070205080204" pitchFamily="49" charset="-128"/>
              </a:rPr>
              <a:t>日本代協</a:t>
            </a:r>
            <a:r>
              <a:rPr lang="ja-JP" altLang="ja-JP" sz="1200" b="1" dirty="0">
                <a:solidFill>
                  <a:schemeClr val="accent1">
                    <a:lumMod val="75000"/>
                  </a:schemeClr>
                </a:solidFill>
                <a:latin typeface="ＭＳ ゴシック" panose="020B0609070205080204" pitchFamily="49" charset="-128"/>
                <a:ea typeface="ＭＳ ゴシック" panose="020B0609070205080204" pitchFamily="49" charset="-128"/>
              </a:rPr>
              <a:t>に報告する</a:t>
            </a:r>
            <a:r>
              <a:rPr lang="ja-JP" altLang="en-US" sz="1200" b="1" dirty="0">
                <a:solidFill>
                  <a:schemeClr val="accent1">
                    <a:lumMod val="75000"/>
                  </a:schemeClr>
                </a:solidFill>
                <a:latin typeface="ＭＳ ゴシック" panose="020B0609070205080204" pitchFamily="49" charset="-128"/>
                <a:ea typeface="ＭＳ ゴシック" panose="020B0609070205080204" pitchFamily="49" charset="-128"/>
              </a:rPr>
              <a:t>こととしている。</a:t>
            </a:r>
            <a:endParaRPr lang="ja-JP" altLang="ja-JP" sz="1200" b="1" dirty="0">
              <a:solidFill>
                <a:schemeClr val="accent1">
                  <a:lumMod val="75000"/>
                </a:schemeClr>
              </a:solidFill>
              <a:effectLst/>
            </a:endParaRPr>
          </a:p>
        </p:txBody>
      </p:sp>
    </p:spTree>
    <p:extLst>
      <p:ext uri="{BB962C8B-B14F-4D97-AF65-F5344CB8AC3E}">
        <p14:creationId xmlns:p14="http://schemas.microsoft.com/office/powerpoint/2010/main" val="3441669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33835630-51B9-3B2F-A3F0-DA7557B2A3D4}"/>
              </a:ext>
            </a:extLst>
          </p:cNvPr>
          <p:cNvGraphicFramePr>
            <a:graphicFrameLocks noGrp="1"/>
          </p:cNvGraphicFramePr>
          <p:nvPr>
            <p:extLst>
              <p:ext uri="{D42A27DB-BD31-4B8C-83A1-F6EECF244321}">
                <p14:modId xmlns:p14="http://schemas.microsoft.com/office/powerpoint/2010/main" val="841777848"/>
              </p:ext>
            </p:extLst>
          </p:nvPr>
        </p:nvGraphicFramePr>
        <p:xfrm>
          <a:off x="397043" y="643694"/>
          <a:ext cx="6232359" cy="7856612"/>
        </p:xfrm>
        <a:graphic>
          <a:graphicData uri="http://schemas.openxmlformats.org/drawingml/2006/table">
            <a:tbl>
              <a:tblPr/>
              <a:tblGrid>
                <a:gridCol w="631472">
                  <a:extLst>
                    <a:ext uri="{9D8B030D-6E8A-4147-A177-3AD203B41FA5}">
                      <a16:colId xmlns:a16="http://schemas.microsoft.com/office/drawing/2014/main" val="2429050946"/>
                    </a:ext>
                  </a:extLst>
                </a:gridCol>
                <a:gridCol w="1775446">
                  <a:extLst>
                    <a:ext uri="{9D8B030D-6E8A-4147-A177-3AD203B41FA5}">
                      <a16:colId xmlns:a16="http://schemas.microsoft.com/office/drawing/2014/main" val="3857302289"/>
                    </a:ext>
                  </a:extLst>
                </a:gridCol>
                <a:gridCol w="558260">
                  <a:extLst>
                    <a:ext uri="{9D8B030D-6E8A-4147-A177-3AD203B41FA5}">
                      <a16:colId xmlns:a16="http://schemas.microsoft.com/office/drawing/2014/main" val="3386159938"/>
                    </a:ext>
                  </a:extLst>
                </a:gridCol>
                <a:gridCol w="322600">
                  <a:extLst>
                    <a:ext uri="{9D8B030D-6E8A-4147-A177-3AD203B41FA5}">
                      <a16:colId xmlns:a16="http://schemas.microsoft.com/office/drawing/2014/main" val="766651779"/>
                    </a:ext>
                  </a:extLst>
                </a:gridCol>
                <a:gridCol w="528515">
                  <a:extLst>
                    <a:ext uri="{9D8B030D-6E8A-4147-A177-3AD203B41FA5}">
                      <a16:colId xmlns:a16="http://schemas.microsoft.com/office/drawing/2014/main" val="3069045335"/>
                    </a:ext>
                  </a:extLst>
                </a:gridCol>
                <a:gridCol w="638336">
                  <a:extLst>
                    <a:ext uri="{9D8B030D-6E8A-4147-A177-3AD203B41FA5}">
                      <a16:colId xmlns:a16="http://schemas.microsoft.com/office/drawing/2014/main" val="113993185"/>
                    </a:ext>
                  </a:extLst>
                </a:gridCol>
                <a:gridCol w="281415">
                  <a:extLst>
                    <a:ext uri="{9D8B030D-6E8A-4147-A177-3AD203B41FA5}">
                      <a16:colId xmlns:a16="http://schemas.microsoft.com/office/drawing/2014/main" val="3180517801"/>
                    </a:ext>
                  </a:extLst>
                </a:gridCol>
                <a:gridCol w="425558">
                  <a:extLst>
                    <a:ext uri="{9D8B030D-6E8A-4147-A177-3AD203B41FA5}">
                      <a16:colId xmlns:a16="http://schemas.microsoft.com/office/drawing/2014/main" val="2440962828"/>
                    </a:ext>
                  </a:extLst>
                </a:gridCol>
                <a:gridCol w="494196">
                  <a:extLst>
                    <a:ext uri="{9D8B030D-6E8A-4147-A177-3AD203B41FA5}">
                      <a16:colId xmlns:a16="http://schemas.microsoft.com/office/drawing/2014/main" val="3501124203"/>
                    </a:ext>
                  </a:extLst>
                </a:gridCol>
                <a:gridCol w="576561">
                  <a:extLst>
                    <a:ext uri="{9D8B030D-6E8A-4147-A177-3AD203B41FA5}">
                      <a16:colId xmlns:a16="http://schemas.microsoft.com/office/drawing/2014/main" val="3273770696"/>
                    </a:ext>
                  </a:extLst>
                </a:gridCol>
              </a:tblGrid>
              <a:tr h="244546">
                <a:tc gridSpan="8">
                  <a:txBody>
                    <a:bodyPr/>
                    <a:lstStyle/>
                    <a:p>
                      <a:pPr algn="ctr" fontAlgn="b"/>
                      <a:r>
                        <a:rPr lang="ja-JP" altLang="en-US" sz="900" b="1" i="0" u="none" strike="noStrike">
                          <a:solidFill>
                            <a:srgbClr val="000000"/>
                          </a:solidFill>
                          <a:effectLst/>
                          <a:latin typeface="メイリオ" panose="020B0604030504040204" pitchFamily="50" charset="-128"/>
                          <a:ea typeface="メイリオ" panose="020B0604030504040204" pitchFamily="50" charset="-128"/>
                        </a:rPr>
                        <a:t>ブロック対策費　立替金精算書</a:t>
                      </a: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2360779958"/>
                  </a:ext>
                </a:extLst>
              </a:tr>
              <a:tr h="222315">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4047833322"/>
                  </a:ext>
                </a:extLst>
              </a:tr>
              <a:tr h="222315">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5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gridSpan="3">
                  <a:txBody>
                    <a:bodyPr/>
                    <a:lstStyle/>
                    <a:p>
                      <a:pPr algn="r" fontAlgn="b"/>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年　　　月　　　日</a:t>
                      </a: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2432362302"/>
                  </a:ext>
                </a:extLst>
              </a:tr>
              <a:tr h="222315">
                <a:tc gridSpan="2">
                  <a:txBody>
                    <a:bodyPr/>
                    <a:lstStyle/>
                    <a:p>
                      <a:pPr algn="l" fontAlgn="b"/>
                      <a:r>
                        <a:rPr lang="zh-TW" altLang="en-US" sz="600" b="0" i="0" u="none" strike="noStrike">
                          <a:solidFill>
                            <a:srgbClr val="000000"/>
                          </a:solidFill>
                          <a:effectLst/>
                          <a:latin typeface="メイリオ" panose="020B0604030504040204" pitchFamily="50" charset="-128"/>
                          <a:ea typeface="メイリオ" panose="020B0604030504040204" pitchFamily="50" charset="-128"/>
                        </a:rPr>
                        <a:t>日本損害保険代理業協会　御中</a:t>
                      </a:r>
                    </a:p>
                  </a:txBody>
                  <a:tcPr marL="5473" marR="5473" marT="5473" marB="0" anchor="b">
                    <a:lnL>
                      <a:noFill/>
                    </a:lnL>
                    <a:lnR>
                      <a:noFill/>
                    </a:lnR>
                    <a:lnT>
                      <a:noFill/>
                    </a:lnT>
                    <a:lnB>
                      <a:noFill/>
                    </a:lnB>
                    <a:noFill/>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gridSpan="2">
                  <a:txBody>
                    <a:bodyPr/>
                    <a:lstStyle/>
                    <a:p>
                      <a:pPr algn="ctr" fontAlgn="b"/>
                      <a:r>
                        <a:rPr lang="zh-TW" altLang="en-US" sz="600" b="0" i="0" u="none" strike="noStrike">
                          <a:solidFill>
                            <a:srgbClr val="000000"/>
                          </a:solidFill>
                          <a:effectLst/>
                          <a:latin typeface="メイリオ" panose="020B0604030504040204" pitchFamily="50" charset="-128"/>
                          <a:ea typeface="メイリオ" panose="020B0604030504040204" pitchFamily="50" charset="-128"/>
                        </a:rPr>
                        <a:t>都道府県代協名</a:t>
                      </a:r>
                    </a:p>
                  </a:txBody>
                  <a:tcPr marL="5473" marR="5473" marT="5473" marB="0" anchor="b">
                    <a:lnL>
                      <a:noFill/>
                    </a:lnL>
                    <a:lnR>
                      <a:noFill/>
                    </a:lnR>
                    <a:lnT>
                      <a:noFill/>
                    </a:lnT>
                    <a:lnB>
                      <a:noFill/>
                    </a:lnB>
                    <a:noFill/>
                  </a:tcPr>
                </a:tc>
                <a:tc hMerge="1">
                  <a:txBody>
                    <a:bodyPr/>
                    <a:lstStyle/>
                    <a:p>
                      <a:endParaRPr kumimoji="1" lang="ja-JP" altLang="en-US"/>
                    </a:p>
                  </a:txBody>
                  <a:tcPr/>
                </a:tc>
                <a:tc gridSpan="3">
                  <a:txBody>
                    <a:bodyPr/>
                    <a:lstStyle/>
                    <a:p>
                      <a:pPr algn="r" fontAlgn="b"/>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1972361449"/>
                  </a:ext>
                </a:extLst>
              </a:tr>
              <a:tr h="222315">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ctr" fontAlgn="b"/>
                      <a:endParaRPr lang="ja-JP" altLang="en-US" sz="800" b="1"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gridSpan="2">
                  <a:txBody>
                    <a:bodyPr/>
                    <a:lstStyle/>
                    <a:p>
                      <a:pPr algn="ctr" fontAlgn="b"/>
                      <a:r>
                        <a:rPr lang="ja-JP" altLang="en-US" sz="600" b="0" i="0" u="none" strike="noStrike">
                          <a:solidFill>
                            <a:srgbClr val="000000"/>
                          </a:solidFill>
                          <a:effectLst/>
                          <a:latin typeface="メイリオ" panose="020B0604030504040204" pitchFamily="50" charset="-128"/>
                          <a:ea typeface="メイリオ" panose="020B0604030504040204" pitchFamily="50" charset="-128"/>
                        </a:rPr>
                        <a:t>会長名</a:t>
                      </a:r>
                    </a:p>
                  </a:txBody>
                  <a:tcPr marL="5473" marR="5473" marT="5473" marB="0" anchor="b">
                    <a:lnL>
                      <a:noFill/>
                    </a:lnL>
                    <a:lnR>
                      <a:noFill/>
                    </a:lnR>
                    <a:lnT>
                      <a:noFill/>
                    </a:lnT>
                    <a:lnB>
                      <a:noFill/>
                    </a:lnB>
                    <a:noFill/>
                  </a:tcPr>
                </a:tc>
                <a:tc hMerge="1">
                  <a:txBody>
                    <a:bodyPr/>
                    <a:lstStyle/>
                    <a:p>
                      <a:endParaRPr kumimoji="1" lang="ja-JP" altLang="en-US"/>
                    </a:p>
                  </a:txBody>
                  <a:tcPr/>
                </a:tc>
                <a:tc gridSpan="3">
                  <a:txBody>
                    <a:bodyPr/>
                    <a:lstStyle/>
                    <a:p>
                      <a:pPr algn="r" fontAlgn="b"/>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3758824798"/>
                  </a:ext>
                </a:extLst>
              </a:tr>
              <a:tr h="185262">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gridSpan="3">
                  <a:txBody>
                    <a:bodyPr/>
                    <a:lstStyle/>
                    <a:p>
                      <a:pPr algn="ctr" fontAlgn="b"/>
                      <a:r>
                        <a:rPr lang="ja-JP" altLang="en-US" sz="500" b="0" i="0" u="none" strike="noStrike">
                          <a:solidFill>
                            <a:srgbClr val="000000"/>
                          </a:solidFill>
                          <a:effectLst/>
                          <a:latin typeface="メイリオ" panose="020B0604030504040204" pitchFamily="50" charset="-128"/>
                          <a:ea typeface="メイリオ" panose="020B0604030504040204" pitchFamily="50" charset="-128"/>
                        </a:rPr>
                        <a:t>インボイス番号（取得済の場合）</a:t>
                      </a: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gridSpan="3">
                  <a:txBody>
                    <a:bodyPr/>
                    <a:lstStyle/>
                    <a:p>
                      <a:pPr algn="l" fontAlgn="b"/>
                      <a:r>
                        <a:rPr lang="en-US" sz="600" b="0" i="0" u="none" strike="noStrike">
                          <a:solidFill>
                            <a:srgbClr val="000000"/>
                          </a:solidFill>
                          <a:effectLst/>
                          <a:latin typeface="メイリオ" panose="020B0604030504040204" pitchFamily="50" charset="-128"/>
                          <a:ea typeface="メイリオ" panose="020B0604030504040204" pitchFamily="50" charset="-128"/>
                        </a:rPr>
                        <a:t>T</a:t>
                      </a:r>
                    </a:p>
                  </a:txBody>
                  <a:tcPr marL="5473" marR="5473" marT="547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3039084059"/>
                  </a:ext>
                </a:extLst>
              </a:tr>
              <a:tr h="177852">
                <a:tc gridSpan="8">
                  <a:txBody>
                    <a:bodyPr/>
                    <a:lstStyle/>
                    <a:p>
                      <a:pPr algn="l"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以下のとおり、立替金の精算を申請します。</a:t>
                      </a:r>
                    </a:p>
                  </a:txBody>
                  <a:tcPr marL="5473" marR="5473" marT="5473" marB="0" anchor="ctr">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2301454002"/>
                  </a:ext>
                </a:extLst>
              </a:tr>
              <a:tr h="185262">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71692547"/>
                  </a:ext>
                </a:extLst>
              </a:tr>
              <a:tr h="251957">
                <a:tc>
                  <a:txBody>
                    <a:bodyPr/>
                    <a:lstStyle/>
                    <a:p>
                      <a:pPr algn="ctr" fontAlgn="ctr"/>
                      <a:r>
                        <a:rPr lang="ja-JP" altLang="en-US" sz="600" b="1" i="0" u="none" strike="noStrike">
                          <a:solidFill>
                            <a:srgbClr val="000000"/>
                          </a:solidFill>
                          <a:effectLst/>
                          <a:latin typeface="メイリオ" panose="020B0604030504040204" pitchFamily="50" charset="-128"/>
                          <a:ea typeface="メイリオ" panose="020B0604030504040204" pitchFamily="50" charset="-128"/>
                        </a:rPr>
                        <a:t>支払日</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600" b="1" i="0" u="none" strike="noStrike">
                          <a:solidFill>
                            <a:srgbClr val="000000"/>
                          </a:solidFill>
                          <a:effectLst/>
                          <a:latin typeface="メイリオ" panose="020B0604030504040204" pitchFamily="50" charset="-128"/>
                          <a:ea typeface="メイリオ" panose="020B0604030504040204" pitchFamily="50" charset="-128"/>
                        </a:rPr>
                        <a:t>内容</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ja-JP" altLang="en-US" sz="600" b="1" i="0" u="none" strike="noStrike">
                          <a:solidFill>
                            <a:srgbClr val="000000"/>
                          </a:solidFill>
                          <a:effectLst/>
                          <a:latin typeface="メイリオ" panose="020B0604030504040204" pitchFamily="50" charset="-128"/>
                          <a:ea typeface="メイリオ" panose="020B0604030504040204" pitchFamily="50" charset="-128"/>
                        </a:rPr>
                        <a:t>支払先</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600" b="1" i="0" u="none" strike="noStrike">
                          <a:solidFill>
                            <a:srgbClr val="000000"/>
                          </a:solidFill>
                          <a:effectLst/>
                          <a:latin typeface="メイリオ" panose="020B0604030504040204" pitchFamily="50" charset="-128"/>
                          <a:ea typeface="メイリオ" panose="020B0604030504040204" pitchFamily="50" charset="-128"/>
                        </a:rPr>
                        <a:t>請求項目</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ja-JP" altLang="en-US" sz="600" b="1" i="0" u="none" strike="noStrike">
                          <a:solidFill>
                            <a:srgbClr val="000000"/>
                          </a:solidFill>
                          <a:effectLst/>
                          <a:latin typeface="メイリオ" panose="020B0604030504040204" pitchFamily="50" charset="-128"/>
                          <a:ea typeface="メイリオ" panose="020B0604030504040204" pitchFamily="50" charset="-128"/>
                        </a:rPr>
                        <a:t>金額</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請求項目</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1131956"/>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ja-JP" altLang="en-US" sz="500" b="0" i="0" u="none" strike="noStrike">
                          <a:solidFill>
                            <a:srgbClr val="000000"/>
                          </a:solidFill>
                          <a:effectLst/>
                          <a:latin typeface="メイリオ" panose="020B0604030504040204" pitchFamily="50" charset="-128"/>
                          <a:ea typeface="メイリオ" panose="020B0604030504040204" pitchFamily="50" charset="-128"/>
                        </a:rPr>
                        <a:t>人材育成研修</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6705474"/>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ja-JP" altLang="en-US" sz="500" b="0" i="0" u="none" strike="noStrike">
                          <a:solidFill>
                            <a:srgbClr val="000000"/>
                          </a:solidFill>
                          <a:effectLst/>
                          <a:latin typeface="メイリオ" panose="020B0604030504040204" pitchFamily="50" charset="-128"/>
                          <a:ea typeface="メイリオ" panose="020B0604030504040204" pitchFamily="50" charset="-128"/>
                        </a:rPr>
                        <a:t>公開講座</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94484785"/>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ja-JP" altLang="en-US" sz="500" b="0" i="0" u="none" strike="noStrike">
                          <a:solidFill>
                            <a:srgbClr val="000000"/>
                          </a:solidFill>
                          <a:effectLst/>
                          <a:latin typeface="メイリオ" panose="020B0604030504040204" pitchFamily="50" charset="-128"/>
                          <a:ea typeface="メイリオ" panose="020B0604030504040204" pitchFamily="50" charset="-128"/>
                        </a:rPr>
                        <a:t>その他</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1066279"/>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381216170"/>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426769224"/>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3256626461"/>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1565819611"/>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492712429"/>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2710524587"/>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1968443434"/>
                  </a:ext>
                </a:extLst>
              </a:tr>
              <a:tr h="246523">
                <a:tc>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2675068558"/>
                  </a:ext>
                </a:extLst>
              </a:tr>
              <a:tr h="246523">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w="6350" cap="flat" cmpd="sng" algn="ctr">
                      <a:solidFill>
                        <a:srgbClr val="000000"/>
                      </a:solidFill>
                      <a:prstDash val="solid"/>
                      <a:round/>
                      <a:headEnd type="none" w="med" len="med"/>
                      <a:tailEnd type="none" w="med" len="med"/>
                    </a:lnT>
                    <a:lnB>
                      <a:noFill/>
                    </a:lnB>
                    <a:noFill/>
                  </a:tcPr>
                </a:tc>
                <a:tc gridSpan="4">
                  <a:txBody>
                    <a:bodyPr/>
                    <a:lstStyle/>
                    <a:p>
                      <a:pPr algn="r" fontAlgn="ctr"/>
                      <a:r>
                        <a:rPr lang="zh-TW" altLang="en-US" sz="600" b="0" i="0" u="none" strike="noStrike">
                          <a:solidFill>
                            <a:srgbClr val="000000"/>
                          </a:solidFill>
                          <a:effectLst/>
                          <a:latin typeface="メイリオ" panose="020B0604030504040204" pitchFamily="50" charset="-128"/>
                          <a:ea typeface="メイリオ" panose="020B0604030504040204" pitchFamily="50" charset="-128"/>
                        </a:rPr>
                        <a:t>立替金額合計</a:t>
                      </a:r>
                    </a:p>
                  </a:txBody>
                  <a:tcPr marL="5473" marR="5473" marT="54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r" fontAlgn="ctr"/>
                      <a:r>
                        <a:rPr lang="en-US" altLang="ja-JP" sz="600" b="0" i="0" u="none" strike="noStrike">
                          <a:solidFill>
                            <a:srgbClr val="000000"/>
                          </a:solidFill>
                          <a:effectLst/>
                          <a:latin typeface="メイリオ" panose="020B0604030504040204" pitchFamily="50" charset="-128"/>
                          <a:ea typeface="メイリオ" panose="020B0604030504040204" pitchFamily="50" charset="-128"/>
                        </a:rPr>
                        <a:t>0</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3551801005"/>
                  </a:ext>
                </a:extLst>
              </a:tr>
              <a:tr h="148211">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tc>
                  <a:txBody>
                    <a:bodyPr/>
                    <a:lstStyle/>
                    <a:p>
                      <a:pPr algn="l" fontAlgn="ctr"/>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ctr">
                    <a:lnL>
                      <a:noFill/>
                    </a:lnL>
                    <a:lnR>
                      <a:noFill/>
                    </a:lnR>
                    <a:lnT>
                      <a:noFill/>
                    </a:lnT>
                    <a:lnB>
                      <a:noFill/>
                    </a:lnB>
                    <a:noFill/>
                  </a:tcPr>
                </a:tc>
                <a:extLst>
                  <a:ext uri="{0D108BD9-81ED-4DB2-BD59-A6C34878D82A}">
                    <a16:rowId xmlns:a16="http://schemas.microsoft.com/office/drawing/2014/main" val="1639031228"/>
                  </a:ext>
                </a:extLst>
              </a:tr>
              <a:tr h="192673">
                <a:tc>
                  <a:txBody>
                    <a:bodyPr/>
                    <a:lstStyle/>
                    <a:p>
                      <a:pPr algn="l" fontAlgn="t"/>
                      <a:r>
                        <a:rPr lang="ja-JP" altLang="en-US" sz="700" b="1" i="0" u="none" strike="noStrike">
                          <a:solidFill>
                            <a:srgbClr val="000000"/>
                          </a:solidFill>
                          <a:effectLst/>
                          <a:latin typeface="メイリオ" panose="020B0604030504040204" pitchFamily="50" charset="-128"/>
                          <a:ea typeface="メイリオ" panose="020B0604030504040204" pitchFamily="50" charset="-128"/>
                        </a:rPr>
                        <a:t>振込口座</a:t>
                      </a:r>
                    </a:p>
                  </a:txBody>
                  <a:tcPr marL="5473" marR="5473" marT="5473" marB="0">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t"/>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t"/>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t"/>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t"/>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t"/>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t"/>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t"/>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425678342"/>
                  </a:ext>
                </a:extLst>
              </a:tr>
              <a:tr h="192673">
                <a:tc>
                  <a:txBody>
                    <a:bodyPr/>
                    <a:lstStyle/>
                    <a:p>
                      <a:pPr algn="l" fontAlgn="t"/>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a:txBody>
                    <a:bodyPr/>
                    <a:lstStyle/>
                    <a:p>
                      <a:pPr algn="r" fontAlgn="t"/>
                      <a:r>
                        <a:rPr lang="ja-JP" altLang="en-US" sz="700" b="0" i="0" u="none" strike="noStrike">
                          <a:solidFill>
                            <a:srgbClr val="000000"/>
                          </a:solidFill>
                          <a:effectLst/>
                          <a:latin typeface="メイリオ" panose="020B0604030504040204" pitchFamily="50" charset="-128"/>
                          <a:ea typeface="メイリオ" panose="020B0604030504040204" pitchFamily="50" charset="-128"/>
                        </a:rPr>
                        <a:t>銀行</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l" fontAlgn="t"/>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gridSpan="5">
                  <a:txBody>
                    <a:bodyPr/>
                    <a:lstStyle/>
                    <a:p>
                      <a:pPr algn="ctr" fontAlgn="t"/>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2299364602"/>
                  </a:ext>
                </a:extLst>
              </a:tr>
              <a:tr h="192673">
                <a:tc>
                  <a:txBody>
                    <a:bodyPr/>
                    <a:lstStyle/>
                    <a:p>
                      <a:pPr algn="ctr" fontAlgn="t"/>
                      <a:r>
                        <a:rPr lang="ja-JP" altLang="en-US" sz="700" b="0" i="0" u="none" strike="noStrike">
                          <a:solidFill>
                            <a:srgbClr val="000000"/>
                          </a:solidFill>
                          <a:effectLst/>
                          <a:latin typeface="メイリオ" panose="020B0604030504040204" pitchFamily="50" charset="-128"/>
                          <a:ea typeface="メイリオ" panose="020B0604030504040204" pitchFamily="50" charset="-128"/>
                        </a:rPr>
                        <a:t>金融機関</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DEDED"/>
                    </a:solidFill>
                  </a:tcPr>
                </a:tc>
                <a:tc>
                  <a:txBody>
                    <a:bodyPr/>
                    <a:lstStyle/>
                    <a:p>
                      <a:pPr algn="r" fontAlgn="t"/>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信用金庫</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t"/>
                      <a:r>
                        <a:rPr lang="ja-JP" altLang="en-US" sz="700" b="0" i="0" u="none" strike="noStrike">
                          <a:solidFill>
                            <a:srgbClr val="000000"/>
                          </a:solidFill>
                          <a:effectLst/>
                          <a:latin typeface="メイリオ" panose="020B0604030504040204" pitchFamily="50" charset="-128"/>
                          <a:ea typeface="メイリオ" panose="020B0604030504040204" pitchFamily="50" charset="-128"/>
                        </a:rPr>
                        <a:t>支店名</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DEDED"/>
                    </a:solidFill>
                  </a:tcPr>
                </a:tc>
                <a:tc gridSpan="5">
                  <a:txBody>
                    <a:bodyPr/>
                    <a:lstStyle/>
                    <a:p>
                      <a:pPr algn="r" fontAlgn="t"/>
                      <a:r>
                        <a:rPr lang="ja-JP" altLang="en-US" sz="600" b="0" i="0" u="none" strike="noStrike">
                          <a:solidFill>
                            <a:srgbClr val="000000"/>
                          </a:solidFill>
                          <a:effectLst/>
                          <a:latin typeface="メイリオ" panose="020B0604030504040204" pitchFamily="50" charset="-128"/>
                          <a:ea typeface="メイリオ" panose="020B0604030504040204" pitchFamily="50" charset="-128"/>
                        </a:rPr>
                        <a:t>支店</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312285017"/>
                  </a:ext>
                </a:extLst>
              </a:tr>
              <a:tr h="192673">
                <a:tc>
                  <a:txBody>
                    <a:bodyPr/>
                    <a:lstStyle/>
                    <a:p>
                      <a:pPr algn="l" fontAlgn="t"/>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r" fontAlgn="t"/>
                      <a:r>
                        <a:rPr lang="ja-JP" altLang="en-US" sz="700" b="0" i="0" u="none" strike="noStrike">
                          <a:solidFill>
                            <a:srgbClr val="000000"/>
                          </a:solidFill>
                          <a:effectLst/>
                          <a:latin typeface="メイリオ" panose="020B0604030504040204" pitchFamily="50" charset="-128"/>
                          <a:ea typeface="メイリオ" panose="020B0604030504040204" pitchFamily="50" charset="-128"/>
                        </a:rPr>
                        <a:t>信用組合</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t"/>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gridSpan="5">
                  <a:txBody>
                    <a:bodyPr/>
                    <a:lstStyle/>
                    <a:p>
                      <a:pPr algn="ctr" fontAlgn="t"/>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2203226208"/>
                  </a:ext>
                </a:extLst>
              </a:tr>
              <a:tr h="192673">
                <a:tc>
                  <a:txBody>
                    <a:bodyPr/>
                    <a:lstStyle/>
                    <a:p>
                      <a:pPr algn="ctr"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預金種目</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普通・当座</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口座番号</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5">
                  <a:txBody>
                    <a:bodyPr/>
                    <a:lstStyle/>
                    <a:p>
                      <a:pPr algn="ctr"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3238180700"/>
                  </a:ext>
                </a:extLst>
              </a:tr>
              <a:tr h="370525">
                <a:tc>
                  <a:txBody>
                    <a:bodyPr/>
                    <a:lstStyle/>
                    <a:p>
                      <a:pPr algn="ctr" fontAlgn="ctr"/>
                      <a:r>
                        <a:rPr lang="ja-JP" altLang="en-US" sz="700" b="0" i="0" u="none" strike="noStrike">
                          <a:solidFill>
                            <a:srgbClr val="000000"/>
                          </a:solidFill>
                          <a:effectLst/>
                          <a:latin typeface="メイリオ" panose="020B0604030504040204" pitchFamily="50" charset="-128"/>
                          <a:ea typeface="メイリオ" panose="020B0604030504040204" pitchFamily="50" charset="-128"/>
                        </a:rPr>
                        <a:t>口座名義</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　</a:t>
                      </a:r>
                    </a:p>
                  </a:txBody>
                  <a:tcPr marL="5473" marR="5473" marT="54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2905665760"/>
                  </a:ext>
                </a:extLst>
              </a:tr>
              <a:tr h="185262">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1961129229"/>
                  </a:ext>
                </a:extLst>
              </a:tr>
              <a:tr h="185262">
                <a:tc gridSpan="8">
                  <a:txBody>
                    <a:bodyPr/>
                    <a:lstStyle/>
                    <a:p>
                      <a:pPr algn="l" fontAlgn="b"/>
                      <a:r>
                        <a:rPr lang="ja-JP" altLang="en-US" sz="600" b="0" i="0" u="none" strike="noStrike">
                          <a:solidFill>
                            <a:srgbClr val="FF0000"/>
                          </a:solidFill>
                          <a:effectLst/>
                          <a:latin typeface="メイリオ" panose="020B0604030504040204" pitchFamily="50" charset="-128"/>
                          <a:ea typeface="メイリオ" panose="020B0604030504040204" pitchFamily="50" charset="-128"/>
                        </a:rPr>
                        <a:t>支払先あたりの金額が</a:t>
                      </a:r>
                      <a:r>
                        <a:rPr lang="en-US" altLang="ja-JP" sz="600" b="0" i="0" u="none" strike="noStrike">
                          <a:solidFill>
                            <a:srgbClr val="FF0000"/>
                          </a:solidFill>
                          <a:effectLst/>
                          <a:latin typeface="メイリオ" panose="020B0604030504040204" pitchFamily="50" charset="-128"/>
                          <a:ea typeface="メイリオ" panose="020B0604030504040204" pitchFamily="50" charset="-128"/>
                        </a:rPr>
                        <a:t>10</a:t>
                      </a:r>
                      <a:r>
                        <a:rPr lang="ja-JP" altLang="en-US" sz="600" b="0" i="0" u="none" strike="noStrike">
                          <a:solidFill>
                            <a:srgbClr val="FF0000"/>
                          </a:solidFill>
                          <a:effectLst/>
                          <a:latin typeface="メイリオ" panose="020B0604030504040204" pitchFamily="50" charset="-128"/>
                          <a:ea typeface="メイリオ" panose="020B0604030504040204" pitchFamily="50" charset="-128"/>
                        </a:rPr>
                        <a:t>万円以下</a:t>
                      </a:r>
                      <a:r>
                        <a:rPr lang="en-US" altLang="ja-JP" sz="600" b="0" i="0" u="none" strike="noStrike">
                          <a:solidFill>
                            <a:srgbClr val="FF0000"/>
                          </a:solidFill>
                          <a:effectLst/>
                          <a:latin typeface="メイリオ" panose="020B0604030504040204" pitchFamily="50" charset="-128"/>
                          <a:ea typeface="メイリオ" panose="020B0604030504040204" pitchFamily="50" charset="-128"/>
                        </a:rPr>
                        <a:t>※</a:t>
                      </a:r>
                      <a:r>
                        <a:rPr lang="ja-JP" altLang="en-US" sz="600" b="0" i="0" u="none" strike="noStrike">
                          <a:solidFill>
                            <a:srgbClr val="FF0000"/>
                          </a:solidFill>
                          <a:effectLst/>
                          <a:latin typeface="メイリオ" panose="020B0604030504040204" pitchFamily="50" charset="-128"/>
                          <a:ea typeface="メイリオ" panose="020B0604030504040204" pitchFamily="50" charset="-128"/>
                        </a:rPr>
                        <a:t>のものは都道府県代協で立替払いを行い、本精算書で日本代協あてに</a:t>
                      </a: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3852886633"/>
                  </a:ext>
                </a:extLst>
              </a:tr>
              <a:tr h="185262">
                <a:tc gridSpan="8">
                  <a:txBody>
                    <a:bodyPr/>
                    <a:lstStyle/>
                    <a:p>
                      <a:pPr algn="l" fontAlgn="b"/>
                      <a:r>
                        <a:rPr lang="ja-JP" altLang="en-US" sz="600" b="0" i="0" u="none" strike="noStrike">
                          <a:solidFill>
                            <a:srgbClr val="FF0000"/>
                          </a:solidFill>
                          <a:effectLst/>
                          <a:latin typeface="メイリオ" panose="020B0604030504040204" pitchFamily="50" charset="-128"/>
                          <a:ea typeface="メイリオ" panose="020B0604030504040204" pitchFamily="50" charset="-128"/>
                        </a:rPr>
                        <a:t>請求する。金額がわかる証憑書類（領収書、請求書、等）を必ず添付する。</a:t>
                      </a: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3159107837"/>
                  </a:ext>
                </a:extLst>
              </a:tr>
              <a:tr h="185262">
                <a:tc gridSpan="8">
                  <a:txBody>
                    <a:bodyPr/>
                    <a:lstStyle/>
                    <a:p>
                      <a:pPr algn="l" fontAlgn="b"/>
                      <a:r>
                        <a:rPr lang="ja-JP" altLang="en-US" sz="600" b="0" i="0" u="none" strike="noStrike">
                          <a:solidFill>
                            <a:srgbClr val="FF0000"/>
                          </a:solidFill>
                          <a:effectLst/>
                          <a:latin typeface="メイリオ" panose="020B0604030504040204" pitchFamily="50" charset="-128"/>
                          <a:ea typeface="メイリオ" panose="020B0604030504040204" pitchFamily="50" charset="-128"/>
                        </a:rPr>
                        <a:t>領収書、請求書の宛先は「日本代協」とするが、「都道府県代協あて」でも可とする。</a:t>
                      </a: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3380462627"/>
                  </a:ext>
                </a:extLst>
              </a:tr>
              <a:tr h="185262">
                <a:tc gridSpan="8">
                  <a:txBody>
                    <a:bodyPr/>
                    <a:lstStyle/>
                    <a:p>
                      <a:pPr algn="l" fontAlgn="b"/>
                      <a:r>
                        <a:rPr lang="ja-JP" altLang="en-US" sz="600" b="0" i="0" u="none" strike="noStrike">
                          <a:solidFill>
                            <a:srgbClr val="FF0000"/>
                          </a:solidFill>
                          <a:effectLst/>
                          <a:latin typeface="メイリオ" panose="020B0604030504040204" pitchFamily="50" charset="-128"/>
                          <a:ea typeface="メイリオ" panose="020B0604030504040204" pitchFamily="50" charset="-128"/>
                        </a:rPr>
                        <a:t>人材育成研修補助金＝年初通知額、公開講座補助金＝</a:t>
                      </a:r>
                      <a:r>
                        <a:rPr lang="en-US" altLang="ja-JP" sz="600" b="0" i="0" u="none" strike="noStrike">
                          <a:solidFill>
                            <a:srgbClr val="FF0000"/>
                          </a:solidFill>
                          <a:effectLst/>
                          <a:latin typeface="メイリオ" panose="020B0604030504040204" pitchFamily="50" charset="-128"/>
                          <a:ea typeface="メイリオ" panose="020B0604030504040204" pitchFamily="50" charset="-128"/>
                        </a:rPr>
                        <a:t>1</a:t>
                      </a:r>
                      <a:r>
                        <a:rPr lang="ja-JP" altLang="en-US" sz="600" b="0" i="0" u="none" strike="noStrike">
                          <a:solidFill>
                            <a:srgbClr val="FF0000"/>
                          </a:solidFill>
                          <a:effectLst/>
                          <a:latin typeface="メイリオ" panose="020B0604030504040204" pitchFamily="50" charset="-128"/>
                          <a:ea typeface="メイリオ" panose="020B0604030504040204" pitchFamily="50" charset="-128"/>
                        </a:rPr>
                        <a:t>開催当たり</a:t>
                      </a:r>
                      <a:r>
                        <a:rPr lang="en-US" altLang="ja-JP" sz="600" b="0" i="0" u="none" strike="noStrike">
                          <a:solidFill>
                            <a:srgbClr val="FF0000"/>
                          </a:solidFill>
                          <a:effectLst/>
                          <a:latin typeface="メイリオ" panose="020B0604030504040204" pitchFamily="50" charset="-128"/>
                          <a:ea typeface="メイリオ" panose="020B0604030504040204" pitchFamily="50" charset="-128"/>
                        </a:rPr>
                        <a:t>10</a:t>
                      </a:r>
                      <a:r>
                        <a:rPr lang="ja-JP" altLang="en-US" sz="600" b="0" i="0" u="none" strike="noStrike">
                          <a:solidFill>
                            <a:srgbClr val="FF0000"/>
                          </a:solidFill>
                          <a:effectLst/>
                          <a:latin typeface="メイリオ" panose="020B0604030504040204" pitchFamily="50" charset="-128"/>
                          <a:ea typeface="メイリオ" panose="020B0604030504040204" pitchFamily="50" charset="-128"/>
                        </a:rPr>
                        <a:t>万円を限度とする。</a:t>
                      </a: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4225533774"/>
                  </a:ext>
                </a:extLst>
              </a:tr>
              <a:tr h="185262">
                <a:tc gridSpan="8">
                  <a:txBody>
                    <a:bodyPr/>
                    <a:lstStyle/>
                    <a:p>
                      <a:pPr algn="l" fontAlgn="b"/>
                      <a:endParaRPr lang="ja-JP" altLang="en-US" sz="600" b="0" i="0" u="none" strike="noStrike">
                        <a:solidFill>
                          <a:srgbClr val="FF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2984648124"/>
                  </a:ext>
                </a:extLst>
              </a:tr>
              <a:tr h="185262">
                <a:tc gridSpan="8">
                  <a:txBody>
                    <a:bodyPr/>
                    <a:lstStyle/>
                    <a:p>
                      <a:pPr algn="l" fontAlgn="b"/>
                      <a:r>
                        <a:rPr lang="en-US" altLang="ja-JP" sz="600" b="0" i="0" u="none" strike="noStrike">
                          <a:solidFill>
                            <a:srgbClr val="FF0000"/>
                          </a:solidFill>
                          <a:effectLst/>
                          <a:latin typeface="メイリオ" panose="020B0604030504040204" pitchFamily="50" charset="-128"/>
                          <a:ea typeface="メイリオ" panose="020B0604030504040204" pitchFamily="50" charset="-128"/>
                        </a:rPr>
                        <a:t>※10</a:t>
                      </a:r>
                      <a:r>
                        <a:rPr lang="ja-JP" altLang="en-US" sz="600" b="0" i="0" u="none" strike="noStrike">
                          <a:solidFill>
                            <a:srgbClr val="FF0000"/>
                          </a:solidFill>
                          <a:effectLst/>
                          <a:latin typeface="メイリオ" panose="020B0604030504040204" pitchFamily="50" charset="-128"/>
                          <a:ea typeface="メイリオ" panose="020B0604030504040204" pitchFamily="50" charset="-128"/>
                        </a:rPr>
                        <a:t>万円超の支払いは、日本代協から支払先へ直接振り込む（日本代協あての適格請求書を取り付ける）。</a:t>
                      </a: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2011274118"/>
                  </a:ext>
                </a:extLst>
              </a:tr>
              <a:tr h="185262">
                <a:tc gridSpan="8">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tc>
                  <a:txBody>
                    <a:bodyPr/>
                    <a:lstStyle/>
                    <a:p>
                      <a:pPr algn="l" fontAlgn="b"/>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5473" marR="5473" marT="5473" marB="0" anchor="b">
                    <a:lnL>
                      <a:noFill/>
                    </a:lnL>
                    <a:lnR>
                      <a:noFill/>
                    </a:lnR>
                    <a:lnT>
                      <a:noFill/>
                    </a:lnT>
                    <a:lnB>
                      <a:noFill/>
                    </a:lnB>
                    <a:noFill/>
                  </a:tcPr>
                </a:tc>
                <a:extLst>
                  <a:ext uri="{0D108BD9-81ED-4DB2-BD59-A6C34878D82A}">
                    <a16:rowId xmlns:a16="http://schemas.microsoft.com/office/drawing/2014/main" val="3649210360"/>
                  </a:ext>
                </a:extLst>
              </a:tr>
            </a:tbl>
          </a:graphicData>
        </a:graphic>
      </p:graphicFrame>
    </p:spTree>
    <p:extLst>
      <p:ext uri="{BB962C8B-B14F-4D97-AF65-F5344CB8AC3E}">
        <p14:creationId xmlns:p14="http://schemas.microsoft.com/office/powerpoint/2010/main" val="240261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22488" y="342000"/>
            <a:ext cx="5940000" cy="8460000"/>
          </a:xfrm>
          <a:ln>
            <a:solidFill>
              <a:schemeClr val="tx1"/>
            </a:solidFill>
          </a:ln>
        </p:spPr>
        <p:txBody>
          <a:bodyPr anchor="t">
            <a:normAutofit/>
          </a:bodyPr>
          <a:lstStyle/>
          <a:p>
            <a:pPr>
              <a:lnSpc>
                <a:spcPct val="100000"/>
              </a:lnSpc>
              <a:spcBef>
                <a:spcPts val="1200"/>
              </a:spcBef>
            </a:pPr>
            <a:br>
              <a:rPr lang="en-US" altLang="ja-JP" sz="1600" dirty="0">
                <a:latin typeface="ＭＳ Ｐゴシック" panose="020B0600070205080204" pitchFamily="50" charset="-128"/>
                <a:ea typeface="ＭＳ Ｐゴシック" panose="020B0600070205080204" pitchFamily="50" charset="-128"/>
              </a:rPr>
            </a:br>
            <a:br>
              <a:rPr lang="en-US" altLang="ja-JP" sz="1600" dirty="0">
                <a:latin typeface="ＭＳ Ｐゴシック" panose="020B0600070205080204" pitchFamily="50" charset="-128"/>
                <a:ea typeface="ＭＳ Ｐゴシック" panose="020B0600070205080204" pitchFamily="50" charset="-128"/>
              </a:rPr>
            </a:br>
            <a:br>
              <a:rPr lang="en-US" altLang="ja-JP" sz="1600" dirty="0">
                <a:latin typeface="ＭＳ Ｐゴシック" panose="020B0600070205080204" pitchFamily="50" charset="-128"/>
                <a:ea typeface="ＭＳ Ｐゴシック" panose="020B0600070205080204" pitchFamily="50" charset="-128"/>
              </a:rPr>
            </a:br>
            <a:br>
              <a:rPr lang="en-US" altLang="ja-JP" sz="1600" b="1" dirty="0">
                <a:latin typeface="ＭＳ Ｐゴシック" panose="020B0600070205080204" pitchFamily="50" charset="-128"/>
                <a:ea typeface="ＭＳ Ｐゴシック" panose="020B0600070205080204" pitchFamily="50" charset="-128"/>
              </a:rPr>
            </a:br>
            <a:r>
              <a:rPr lang="ja-JP" altLang="en-US" sz="2000" b="1" dirty="0">
                <a:latin typeface="ＭＳ Ｐゴシック" panose="020B0600070205080204" pitchFamily="50" charset="-128"/>
                <a:ea typeface="ＭＳ Ｐゴシック" panose="020B0600070205080204" pitchFamily="50" charset="-128"/>
              </a:rPr>
              <a:t>　</a:t>
            </a:r>
            <a:r>
              <a:rPr lang="en-US" altLang="ja-JP" sz="2000" dirty="0">
                <a:latin typeface="ＭＳ ゴシック" panose="020B0609070205080204" pitchFamily="49" charset="-128"/>
                <a:ea typeface="ＭＳ ゴシック" panose="020B0609070205080204" pitchFamily="49" charset="-128"/>
              </a:rPr>
              <a:t> </a:t>
            </a:r>
            <a:r>
              <a:rPr lang="en-US" altLang="ja-JP" sz="1600" b="1" dirty="0">
                <a:latin typeface="ＭＳ ゴシック" panose="020B0609070205080204" pitchFamily="49" charset="-128"/>
                <a:ea typeface="ＭＳ ゴシック" panose="020B0609070205080204" pitchFamily="49" charset="-128"/>
              </a:rPr>
              <a:t>1.</a:t>
            </a:r>
            <a:r>
              <a:rPr lang="ja-JP" altLang="en-US" sz="1600" b="1" dirty="0">
                <a:latin typeface="ＭＳ ゴシック" panose="020B0609070205080204" pitchFamily="49" charset="-128"/>
                <a:ea typeface="ＭＳ ゴシック" panose="020B0609070205080204" pitchFamily="49" charset="-128"/>
              </a:rPr>
              <a:t> ブロック協議会の位置づけ・構成と役割　　・・・</a:t>
            </a:r>
            <a:r>
              <a:rPr lang="en-US" altLang="ja-JP" sz="1600" b="1" dirty="0">
                <a:latin typeface="ＭＳ ゴシック" panose="020B0609070205080204" pitchFamily="49" charset="-128"/>
                <a:ea typeface="ＭＳ ゴシック" panose="020B0609070205080204" pitchFamily="49" charset="-128"/>
              </a:rPr>
              <a:t>P1</a:t>
            </a:r>
            <a:br>
              <a:rPr lang="en-US" altLang="ja-JP" sz="16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br>
              <a:rPr lang="en-US" altLang="ja-JP" sz="16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（１）位置づけ・構成</a:t>
            </a:r>
            <a:br>
              <a:rPr lang="en-US" altLang="ja-JP" sz="1400" b="1" dirty="0">
                <a:latin typeface="ＭＳ ゴシック" panose="020B0609070205080204" pitchFamily="49" charset="-128"/>
                <a:ea typeface="ＭＳ ゴシック" panose="020B0609070205080204" pitchFamily="49" charset="-128"/>
              </a:rPr>
            </a:br>
            <a:r>
              <a:rPr lang="ja-JP" altLang="en-US" sz="1400" b="1" dirty="0">
                <a:latin typeface="ＭＳ ゴシック" panose="020B0609070205080204" pitchFamily="49" charset="-128"/>
                <a:ea typeface="ＭＳ ゴシック" panose="020B0609070205080204" pitchFamily="49" charset="-128"/>
              </a:rPr>
              <a:t>　　</a:t>
            </a:r>
            <a:br>
              <a:rPr lang="en-US" altLang="ja-JP" sz="14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（２）役割</a:t>
            </a:r>
            <a:br>
              <a:rPr lang="en-US" altLang="ja-JP" sz="1600" b="1" dirty="0">
                <a:latin typeface="ＭＳ ゴシック" panose="020B0609070205080204" pitchFamily="49" charset="-128"/>
                <a:ea typeface="ＭＳ ゴシック" panose="020B0609070205080204" pitchFamily="49" charset="-128"/>
              </a:rPr>
            </a:br>
            <a:br>
              <a:rPr lang="en-US" altLang="ja-JP" sz="16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２．運営ガイドライン　　　　　　  　　　　　・・・</a:t>
            </a:r>
            <a:r>
              <a:rPr lang="en-US" altLang="ja-JP" sz="1600" b="1" dirty="0">
                <a:latin typeface="ＭＳ ゴシック" panose="020B0609070205080204" pitchFamily="49" charset="-128"/>
                <a:ea typeface="ＭＳ ゴシック" panose="020B0609070205080204" pitchFamily="49" charset="-128"/>
              </a:rPr>
              <a:t>P2</a:t>
            </a:r>
            <a:br>
              <a:rPr lang="en-US" altLang="ja-JP" sz="1600" b="1" dirty="0">
                <a:latin typeface="ＭＳ ゴシック" panose="020B0609070205080204" pitchFamily="49" charset="-128"/>
                <a:ea typeface="ＭＳ ゴシック" panose="020B0609070205080204" pitchFamily="49" charset="-128"/>
              </a:rPr>
            </a:br>
            <a:br>
              <a:rPr lang="en-US" altLang="ja-JP" sz="1800" dirty="0">
                <a:latin typeface="ＭＳ ゴシック" panose="020B0609070205080204" pitchFamily="49" charset="-128"/>
                <a:ea typeface="ＭＳ ゴシック" panose="020B0609070205080204" pitchFamily="49" charset="-128"/>
              </a:rPr>
            </a:br>
            <a:r>
              <a:rPr lang="ja-JP" altLang="en-US" sz="1600"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（１）開催にあたっての準備</a:t>
            </a:r>
            <a:br>
              <a:rPr lang="en-US" altLang="ja-JP" sz="1400" b="1" dirty="0">
                <a:latin typeface="ＭＳ ゴシック" panose="020B0609070205080204" pitchFamily="49" charset="-128"/>
                <a:ea typeface="ＭＳ ゴシック" panose="020B0609070205080204" pitchFamily="49" charset="-128"/>
              </a:rPr>
            </a:br>
            <a:br>
              <a:rPr lang="en-US" altLang="ja-JP" sz="14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（２）出席対象者</a:t>
            </a:r>
            <a:br>
              <a:rPr lang="en-US" altLang="ja-JP" sz="1400" b="1" dirty="0">
                <a:latin typeface="ＭＳ ゴシック" panose="020B0609070205080204" pitchFamily="49" charset="-128"/>
                <a:ea typeface="ＭＳ ゴシック" panose="020B0609070205080204" pitchFamily="49" charset="-128"/>
              </a:rPr>
            </a:br>
            <a:br>
              <a:rPr lang="en-US" altLang="ja-JP" sz="14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（３）出席者の役割</a:t>
            </a:r>
            <a:br>
              <a:rPr lang="en-US" altLang="ja-JP" sz="1400" b="1" dirty="0">
                <a:latin typeface="ＭＳ ゴシック" panose="020B0609070205080204" pitchFamily="49" charset="-128"/>
                <a:ea typeface="ＭＳ ゴシック" panose="020B0609070205080204" pitchFamily="49" charset="-128"/>
              </a:rPr>
            </a:br>
            <a:br>
              <a:rPr lang="en-US" altLang="ja-JP" sz="14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（４）ブロック対策費の使い方</a:t>
            </a:r>
            <a:br>
              <a:rPr lang="en-US" altLang="ja-JP" sz="1400" b="1" dirty="0">
                <a:latin typeface="ＭＳ ゴシック" panose="020B0609070205080204" pitchFamily="49" charset="-128"/>
                <a:ea typeface="ＭＳ ゴシック" panose="020B0609070205080204" pitchFamily="49" charset="-128"/>
              </a:rPr>
            </a:br>
            <a:br>
              <a:rPr lang="en-US" altLang="ja-JP" sz="14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（５）議事録の作成・提出</a:t>
            </a:r>
            <a:br>
              <a:rPr lang="en-US" altLang="ja-JP" sz="1400" b="1" dirty="0">
                <a:latin typeface="ＭＳ ゴシック" panose="020B0609070205080204" pitchFamily="49" charset="-128"/>
                <a:ea typeface="ＭＳ ゴシック" panose="020B0609070205080204" pitchFamily="49" charset="-128"/>
              </a:rPr>
            </a:br>
            <a:br>
              <a:rPr lang="en-US" altLang="ja-JP" sz="1800" dirty="0">
                <a:latin typeface="HG丸ｺﾞｼｯｸM-PRO" panose="020F0600000000000000" pitchFamily="50" charset="-128"/>
                <a:ea typeface="HG丸ｺﾞｼｯｸM-PRO" panose="020F0600000000000000" pitchFamily="50" charset="-128"/>
              </a:rPr>
            </a:br>
            <a:r>
              <a:rPr lang="ja-JP" altLang="en-US" sz="1600" dirty="0">
                <a:latin typeface="ＭＳ ゴシック" panose="020B0609070205080204" pitchFamily="49" charset="-128"/>
                <a:ea typeface="ＭＳ ゴシック" panose="020B0609070205080204" pitchFamily="49" charset="-128"/>
              </a:rPr>
              <a:t>　</a:t>
            </a:r>
            <a:r>
              <a:rPr lang="ja-JP" altLang="en-US" sz="1600" b="1" dirty="0">
                <a:latin typeface="ＭＳ ゴシック" panose="020B0609070205080204" pitchFamily="49" charset="-128"/>
                <a:ea typeface="ＭＳ ゴシック" panose="020B0609070205080204" pitchFamily="49" charset="-128"/>
              </a:rPr>
              <a:t>３．北海道・東京ブロックの位置付け　　　　　・・・</a:t>
            </a:r>
            <a:r>
              <a:rPr lang="en-US" altLang="ja-JP" sz="1600" b="1" dirty="0">
                <a:latin typeface="ＭＳ ゴシック" panose="020B0609070205080204" pitchFamily="49" charset="-128"/>
                <a:ea typeface="ＭＳ ゴシック" panose="020B0609070205080204" pitchFamily="49" charset="-128"/>
              </a:rPr>
              <a:t>P4                      </a:t>
            </a:r>
            <a:br>
              <a:rPr lang="en-US" altLang="ja-JP" sz="1800" b="1" dirty="0">
                <a:latin typeface="ＭＳ ゴシック" panose="020B0609070205080204" pitchFamily="49" charset="-128"/>
                <a:ea typeface="ＭＳ ゴシック" panose="020B0609070205080204" pitchFamily="49" charset="-128"/>
              </a:rPr>
            </a:br>
            <a:r>
              <a:rPr lang="ja-JP" altLang="en-US" sz="1800" b="1" dirty="0">
                <a:latin typeface="ＭＳ ゴシック" panose="020B0609070205080204" pitchFamily="49" charset="-128"/>
                <a:ea typeface="ＭＳ ゴシック" panose="020B0609070205080204" pitchFamily="49" charset="-128"/>
              </a:rPr>
              <a:t>　　　　　　　　　　　　　</a:t>
            </a:r>
            <a:br>
              <a:rPr lang="en-US" altLang="ja-JP" sz="1800" b="1" dirty="0">
                <a:latin typeface="ＭＳ ゴシック" panose="020B0609070205080204" pitchFamily="49" charset="-128"/>
                <a:ea typeface="ＭＳ ゴシック" panose="020B0609070205080204" pitchFamily="49" charset="-128"/>
              </a:rPr>
            </a:br>
            <a:br>
              <a:rPr lang="en-US" altLang="ja-JP" sz="1800" b="1" dirty="0">
                <a:latin typeface="ＭＳ ゴシック" panose="020B0609070205080204" pitchFamily="49" charset="-128"/>
                <a:ea typeface="ＭＳ ゴシック" panose="020B0609070205080204" pitchFamily="49" charset="-128"/>
              </a:rPr>
            </a:br>
            <a:br>
              <a:rPr lang="en-US" altLang="ja-JP" sz="1800" b="1" dirty="0">
                <a:latin typeface="ＭＳ ゴシック" panose="020B0609070205080204" pitchFamily="49" charset="-128"/>
                <a:ea typeface="ＭＳ ゴシック" panose="020B0609070205080204" pitchFamily="49" charset="-128"/>
              </a:rPr>
            </a:br>
            <a:r>
              <a:rPr lang="en-US" altLang="ja-JP" sz="1800" b="1" dirty="0">
                <a:latin typeface="ＭＳ ゴシック" panose="020B0609070205080204" pitchFamily="49" charset="-128"/>
                <a:ea typeface="ＭＳ ゴシック" panose="020B0609070205080204" pitchFamily="49" charset="-128"/>
              </a:rPr>
              <a:t> </a:t>
            </a:r>
            <a:r>
              <a:rPr lang="en-US" altLang="ja-JP" sz="1600" b="1" dirty="0">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参考</a:t>
            </a:r>
            <a:r>
              <a:rPr lang="en-US" altLang="ja-JP" sz="1600" b="1" dirty="0">
                <a:latin typeface="ＭＳ ゴシック" panose="020B0609070205080204" pitchFamily="49" charset="-128"/>
                <a:ea typeface="ＭＳ ゴシック" panose="020B0609070205080204" pitchFamily="49" charset="-128"/>
              </a:rPr>
              <a:t>】 </a:t>
            </a:r>
            <a:r>
              <a:rPr lang="ja-JP" altLang="en-US" sz="1600" b="1" dirty="0">
                <a:latin typeface="ＭＳ ゴシック" panose="020B0609070205080204" pitchFamily="49" charset="-128"/>
                <a:ea typeface="ＭＳ ゴシック" panose="020B0609070205080204" pitchFamily="49" charset="-128"/>
              </a:rPr>
              <a:t>ブロック協議会規則</a:t>
            </a:r>
            <a:br>
              <a:rPr lang="en-US" altLang="ja-JP" sz="16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各種ひな型（案内文・議事録 等）</a:t>
            </a:r>
            <a:br>
              <a:rPr lang="en-US" altLang="ja-JP" sz="16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br>
              <a:rPr lang="en-US" altLang="ja-JP" sz="16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endParaRPr kumimoji="1" lang="ja-JP" altLang="en-US" sz="1600" b="1" dirty="0">
              <a:latin typeface="ＭＳ ゴシック" panose="020B0609070205080204" pitchFamily="49" charset="-128"/>
              <a:ea typeface="ＭＳ ゴシック" panose="020B0609070205080204" pitchFamily="49" charset="-128"/>
            </a:endParaRPr>
          </a:p>
        </p:txBody>
      </p:sp>
      <p:sp>
        <p:nvSpPr>
          <p:cNvPr id="5" name="Rectangle 64"/>
          <p:cNvSpPr>
            <a:spLocks noChangeAspect="1" noChangeArrowheads="1"/>
          </p:cNvSpPr>
          <p:nvPr/>
        </p:nvSpPr>
        <p:spPr bwMode="auto">
          <a:xfrm>
            <a:off x="2121058" y="473987"/>
            <a:ext cx="2520000" cy="540000"/>
          </a:xfrm>
          <a:prstGeom prst="rect">
            <a:avLst/>
          </a:prstGeom>
          <a:noFill/>
          <a:ln w="9525">
            <a:noFill/>
            <a:miter lim="800000"/>
            <a:headEnd/>
            <a:tailEnd/>
          </a:ln>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600" b="1" dirty="0">
                <a:latin typeface="ＭＳ ゴシック" panose="020B0609070205080204" pitchFamily="49" charset="-128"/>
                <a:ea typeface="ＭＳ ゴシック" panose="020B0609070205080204" pitchFamily="49" charset="-128"/>
                <a:cs typeface="Meiryo UI" pitchFamily="50" charset="-128"/>
              </a:rPr>
              <a:t>目　次</a:t>
            </a:r>
          </a:p>
        </p:txBody>
      </p:sp>
    </p:spTree>
    <p:extLst>
      <p:ext uri="{BB962C8B-B14F-4D97-AF65-F5344CB8AC3E}">
        <p14:creationId xmlns:p14="http://schemas.microsoft.com/office/powerpoint/2010/main" val="2779567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486834"/>
            <a:ext cx="5988605" cy="8097096"/>
          </a:xfrm>
        </p:spPr>
        <p:txBody>
          <a:bodyPr anchor="t">
            <a:normAutofit fontScale="90000"/>
          </a:bodyPr>
          <a:lstStyle/>
          <a:p>
            <a:pPr>
              <a:lnSpc>
                <a:spcPct val="150000"/>
              </a:lnSpc>
            </a:pPr>
            <a:r>
              <a:rPr kumimoji="1" lang="ja-JP" altLang="en-US" sz="1800" b="1" dirty="0">
                <a:latin typeface="ＭＳ ゴシック" panose="020B0609070205080204" pitchFamily="49" charset="-128"/>
                <a:ea typeface="ＭＳ ゴシック" panose="020B0609070205080204" pitchFamily="49" charset="-128"/>
              </a:rPr>
              <a:t>１．位置づけ・構成と役割</a:t>
            </a:r>
            <a:br>
              <a:rPr kumimoji="1" lang="en-US" altLang="ja-JP" sz="1800" b="1" dirty="0">
                <a:latin typeface="ＭＳ ゴシック" panose="020B0609070205080204" pitchFamily="49" charset="-128"/>
                <a:ea typeface="ＭＳ ゴシック" panose="020B0609070205080204" pitchFamily="49" charset="-128"/>
              </a:rPr>
            </a:br>
            <a:br>
              <a:rPr kumimoji="1" lang="en-US" altLang="ja-JP" sz="18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（１）</a:t>
            </a:r>
            <a:r>
              <a:rPr lang="en-US" altLang="ja-JP" sz="1600" b="1" dirty="0">
                <a:latin typeface="ＭＳ ゴシック" panose="020B0609070205080204" pitchFamily="49" charset="-128"/>
                <a:ea typeface="ＭＳ ゴシック" panose="020B0609070205080204" pitchFamily="49" charset="-128"/>
              </a:rPr>
              <a:t> </a:t>
            </a:r>
            <a:r>
              <a:rPr lang="ja-JP" altLang="en-US" sz="1600" b="1" dirty="0">
                <a:latin typeface="ＭＳ ゴシック" panose="020B0609070205080204" pitchFamily="49" charset="-128"/>
                <a:ea typeface="ＭＳ ゴシック" panose="020B0609070205080204" pitchFamily="49" charset="-128"/>
              </a:rPr>
              <a:t>位置づけ・構成</a:t>
            </a:r>
            <a:br>
              <a:rPr lang="en-US" altLang="ja-JP" sz="1600" b="1" dirty="0">
                <a:latin typeface="ＭＳ ゴシック" panose="020B0609070205080204" pitchFamily="49" charset="-128"/>
                <a:ea typeface="ＭＳ ゴシック" panose="020B0609070205080204" pitchFamily="49" charset="-128"/>
              </a:rPr>
            </a:br>
            <a:r>
              <a:rPr lang="ja-JP" altLang="en-US" sz="1200" dirty="0">
                <a:latin typeface="ＭＳ ゴシック" panose="020B0609070205080204" pitchFamily="49" charset="-128"/>
                <a:ea typeface="ＭＳ ゴシック" panose="020B0609070205080204" pitchFamily="49" charset="-128"/>
              </a:rPr>
              <a:t>　</a:t>
            </a:r>
            <a:r>
              <a:rPr lang="ja-JP" altLang="en-US" sz="1300" dirty="0">
                <a:latin typeface="ＭＳ ゴシック" panose="020B0609070205080204" pitchFamily="49" charset="-128"/>
                <a:ea typeface="ＭＳ ゴシック" panose="020B0609070205080204" pitchFamily="49" charset="-128"/>
              </a:rPr>
              <a:t>①　ブロック協議会（以下、協議会）は、日本代協の議決機関ではないが、定款</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第</a:t>
            </a:r>
            <a:r>
              <a:rPr lang="en-US" altLang="ja-JP" sz="1300" dirty="0">
                <a:latin typeface="ＭＳ ゴシック" panose="020B0609070205080204" pitchFamily="49" charset="-128"/>
                <a:ea typeface="ＭＳ ゴシック" panose="020B0609070205080204" pitchFamily="49" charset="-128"/>
              </a:rPr>
              <a:t>47</a:t>
            </a:r>
            <a:r>
              <a:rPr lang="ja-JP" altLang="en-US" sz="1300" dirty="0">
                <a:latin typeface="ＭＳ ゴシック" panose="020B0609070205080204" pitchFamily="49" charset="-128"/>
                <a:ea typeface="ＭＳ ゴシック" panose="020B0609070205080204" pitchFamily="49" charset="-128"/>
              </a:rPr>
              <a:t>条に基づき理事会規則で設置された会議体である。（「ブロック協議会</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規則」参照）　</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②　協議会は、同一ブロック内に所在する代協で構成され、各ブロックで選出</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された代協会員・事務局並びに日本代協地域担当理事（以下、地域担当理事）</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及び日本代協全国委員会委員によって運営が行われる。</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③　開催頻度は年４回以上とする。</a:t>
            </a:r>
            <a:r>
              <a:rPr lang="en-US" altLang="ja-JP" sz="1300" dirty="0">
                <a:latin typeface="ＭＳ ゴシック" panose="020B0609070205080204" pitchFamily="49" charset="-128"/>
                <a:ea typeface="ＭＳ ゴシック" panose="020B0609070205080204" pitchFamily="49" charset="-128"/>
              </a:rPr>
              <a:t> </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④　会議開催に当たって必要となる基本的な費用は、日本代協から配分される</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「ブロック対策費」を充てる。</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a:t>
            </a:r>
            <a:br>
              <a:rPr lang="en-US" altLang="ja-JP" sz="1300"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（２）役割</a:t>
            </a:r>
            <a:br>
              <a:rPr lang="en-US" altLang="ja-JP" sz="1600" b="1" dirty="0">
                <a:latin typeface="ＭＳ ゴシック" panose="020B0609070205080204" pitchFamily="49" charset="-128"/>
                <a:ea typeface="ＭＳ ゴシック" panose="020B0609070205080204" pitchFamily="49" charset="-128"/>
              </a:rPr>
            </a:br>
            <a:r>
              <a:rPr lang="ja-JP" altLang="en-US" sz="1600" b="1" dirty="0">
                <a:latin typeface="ＭＳ ゴシック" panose="020B0609070205080204" pitchFamily="49" charset="-128"/>
                <a:ea typeface="ＭＳ ゴシック" panose="020B0609070205080204" pitchFamily="49" charset="-128"/>
              </a:rPr>
              <a:t>　</a:t>
            </a:r>
            <a:r>
              <a:rPr lang="ja-JP" altLang="en-US" sz="1300" dirty="0">
                <a:latin typeface="ＭＳ ゴシック" panose="020B0609070205080204" pitchFamily="49" charset="-128"/>
                <a:ea typeface="ＭＳ ゴシック" panose="020B0609070205080204" pitchFamily="49" charset="-128"/>
              </a:rPr>
              <a:t>①　協議会の役割は以下の通りである。</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a:t>
            </a:r>
            <a:r>
              <a:rPr lang="en-US" altLang="ja-JP" sz="1300" dirty="0">
                <a:latin typeface="ＭＳ ゴシック" panose="020B0609070205080204" pitchFamily="49" charset="-128"/>
                <a:ea typeface="ＭＳ ゴシック" panose="020B0609070205080204" pitchFamily="49" charset="-128"/>
              </a:rPr>
              <a:t>ⅰ</a:t>
            </a:r>
            <a:r>
              <a:rPr lang="ja-JP" altLang="en-US" sz="1300" dirty="0">
                <a:latin typeface="ＭＳ ゴシック" panose="020B0609070205080204" pitchFamily="49" charset="-128"/>
                <a:ea typeface="ＭＳ ゴシック" panose="020B0609070205080204" pitchFamily="49" charset="-128"/>
              </a:rPr>
              <a:t>）日本代協の事業を分掌し、ブロック単位での具体的な取り組み推進のため、</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ブロック内の情報交換、経験交流を通して各代協の取り組みレベルを引き</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上げていく。</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a:t>
            </a:r>
            <a:r>
              <a:rPr lang="en-US" altLang="ja-JP" sz="1300" dirty="0">
                <a:latin typeface="ＭＳ ゴシック" panose="020B0609070205080204" pitchFamily="49" charset="-128"/>
                <a:ea typeface="ＭＳ ゴシック" panose="020B0609070205080204" pitchFamily="49" charset="-128"/>
              </a:rPr>
              <a:t>ⅱ</a:t>
            </a:r>
            <a:r>
              <a:rPr lang="ja-JP" altLang="en-US" sz="1300" dirty="0">
                <a:latin typeface="ＭＳ ゴシック" panose="020B0609070205080204" pitchFamily="49" charset="-128"/>
                <a:ea typeface="ＭＳ ゴシック" panose="020B0609070205080204" pitchFamily="49" charset="-128"/>
              </a:rPr>
              <a:t>）上記情報交換を通じ、各会員へ伝達すべき内容をブロック内で共有する。</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a:t>
            </a:r>
            <a:r>
              <a:rPr lang="en-US" altLang="ja-JP" sz="1300" dirty="0">
                <a:latin typeface="ＭＳ ゴシック" panose="020B0609070205080204" pitchFamily="49" charset="-128"/>
                <a:ea typeface="ＭＳ ゴシック" panose="020B0609070205080204" pitchFamily="49" charset="-128"/>
              </a:rPr>
              <a:t>ⅲ</a:t>
            </a:r>
            <a:r>
              <a:rPr lang="ja-JP" altLang="en-US" sz="1300" dirty="0">
                <a:latin typeface="ＭＳ ゴシック" panose="020B0609070205080204" pitchFamily="49" charset="-128"/>
                <a:ea typeface="ＭＳ ゴシック" panose="020B0609070205080204" pitchFamily="49" charset="-128"/>
              </a:rPr>
              <a:t>）地域の事情に応じてブロック単位での共同取組みを企画・実施する。</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a:t>
            </a:r>
            <a:r>
              <a:rPr lang="en-US" altLang="ja-JP" sz="1300" dirty="0">
                <a:latin typeface="ＭＳ ゴシック" panose="020B0609070205080204" pitchFamily="49" charset="-128"/>
                <a:ea typeface="ＭＳ ゴシック" panose="020B0609070205080204" pitchFamily="49" charset="-128"/>
              </a:rPr>
              <a:t>ⅳ</a:t>
            </a:r>
            <a:r>
              <a:rPr lang="ja-JP" altLang="en-US" sz="1300" dirty="0">
                <a:latin typeface="ＭＳ ゴシック" panose="020B0609070205080204" pitchFamily="49" charset="-128"/>
                <a:ea typeface="ＭＳ ゴシック" panose="020B0609070205080204" pitchFamily="49" charset="-128"/>
              </a:rPr>
              <a:t>）日本代協全国委員会のブロック選出委員の選考等、ブロック単位で人選が</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必要な場合の調整機能を果たす。</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a:t>
            </a:r>
            <a:r>
              <a:rPr lang="en-US" altLang="ja-JP" sz="1300" dirty="0">
                <a:latin typeface="ＭＳ ゴシック" panose="020B0609070205080204" pitchFamily="49" charset="-128"/>
                <a:ea typeface="ＭＳ ゴシック" panose="020B0609070205080204" pitchFamily="49" charset="-128"/>
              </a:rPr>
              <a:t>ⅴ</a:t>
            </a:r>
            <a:r>
              <a:rPr lang="ja-JP" altLang="en-US" sz="1300" dirty="0">
                <a:latin typeface="ＭＳ ゴシック" panose="020B0609070205080204" pitchFamily="49" charset="-128"/>
                <a:ea typeface="ＭＳ ゴシック" panose="020B0609070205080204" pitchFamily="49" charset="-128"/>
              </a:rPr>
              <a:t>）日本代協に対する意見・要望・提案をとりまとめ、発信する。</a:t>
            </a:r>
            <a:br>
              <a:rPr lang="en-US" altLang="ja-JP" sz="1300" dirty="0">
                <a:latin typeface="ＭＳ ゴシック" panose="020B0609070205080204" pitchFamily="49" charset="-128"/>
                <a:ea typeface="ＭＳ ゴシック" panose="020B0609070205080204" pitchFamily="49" charset="-128"/>
              </a:rPr>
            </a:br>
            <a:r>
              <a:rPr lang="ja-JP" altLang="en-US" sz="1300" dirty="0">
                <a:latin typeface="ＭＳ ゴシック" panose="020B0609070205080204" pitchFamily="49" charset="-128"/>
                <a:ea typeface="ＭＳ ゴシック" panose="020B0609070205080204" pitchFamily="49" charset="-128"/>
              </a:rPr>
              <a:t>　（</a:t>
            </a:r>
            <a:r>
              <a:rPr lang="en-US" altLang="ja-JP" sz="1300" dirty="0">
                <a:latin typeface="ＭＳ ゴシック" panose="020B0609070205080204" pitchFamily="49" charset="-128"/>
                <a:ea typeface="ＭＳ ゴシック" panose="020B0609070205080204" pitchFamily="49" charset="-128"/>
              </a:rPr>
              <a:t>ⅵ</a:t>
            </a:r>
            <a:r>
              <a:rPr lang="ja-JP" altLang="en-US" sz="1300" dirty="0">
                <a:latin typeface="ＭＳ ゴシック" panose="020B0609070205080204" pitchFamily="49" charset="-128"/>
                <a:ea typeface="ＭＳ ゴシック" panose="020B0609070205080204" pitchFamily="49" charset="-128"/>
              </a:rPr>
              <a:t>）他代協役員との相互交流を通じて地域ネットワークを構成する。</a:t>
            </a:r>
            <a:br>
              <a:rPr lang="en-US" altLang="ja-JP" sz="1300" dirty="0">
                <a:latin typeface="ＭＳ ゴシック" panose="020B0609070205080204" pitchFamily="49" charset="-128"/>
                <a:ea typeface="ＭＳ ゴシック" panose="020B0609070205080204" pitchFamily="49" charset="-128"/>
              </a:rPr>
            </a:br>
            <a:br>
              <a:rPr lang="en-US" altLang="ja-JP" sz="1300" dirty="0">
                <a:latin typeface="ＭＳ ゴシック" panose="020B0609070205080204" pitchFamily="49" charset="-128"/>
                <a:ea typeface="ＭＳ ゴシック" panose="020B0609070205080204" pitchFamily="49" charset="-128"/>
              </a:rPr>
            </a:br>
            <a:br>
              <a:rPr lang="en-US" altLang="ja-JP" sz="1300" dirty="0">
                <a:latin typeface="ＭＳ ゴシック" panose="020B0609070205080204" pitchFamily="49" charset="-128"/>
                <a:ea typeface="ＭＳ ゴシック" panose="020B0609070205080204" pitchFamily="49" charset="-128"/>
              </a:rPr>
            </a:br>
            <a:br>
              <a:rPr lang="en-US" altLang="ja-JP" sz="1300" dirty="0">
                <a:latin typeface="ＭＳ ゴシック" panose="020B0609070205080204" pitchFamily="49" charset="-128"/>
                <a:ea typeface="ＭＳ ゴシック" panose="020B0609070205080204" pitchFamily="49" charset="-128"/>
              </a:rPr>
            </a:br>
            <a:br>
              <a:rPr lang="en-US" altLang="ja-JP" sz="1300" dirty="0">
                <a:latin typeface="ＭＳ ゴシック" panose="020B0609070205080204" pitchFamily="49" charset="-128"/>
                <a:ea typeface="ＭＳ ゴシック" panose="020B0609070205080204" pitchFamily="49" charset="-128"/>
              </a:rPr>
            </a:br>
            <a:br>
              <a:rPr lang="en-US" altLang="ja-JP" sz="1300" dirty="0">
                <a:latin typeface="ＭＳ ゴシック" panose="020B0609070205080204" pitchFamily="49" charset="-128"/>
                <a:ea typeface="ＭＳ ゴシック" panose="020B0609070205080204" pitchFamily="49" charset="-128"/>
              </a:rPr>
            </a:br>
            <a:br>
              <a:rPr lang="en-US" altLang="ja-JP" sz="1300" dirty="0">
                <a:latin typeface="ＭＳ ゴシック" panose="020B0609070205080204" pitchFamily="49" charset="-128"/>
                <a:ea typeface="ＭＳ ゴシック" panose="020B0609070205080204" pitchFamily="49" charset="-128"/>
              </a:rPr>
            </a:br>
            <a:r>
              <a:rPr lang="en-US" altLang="ja-JP" sz="1600" dirty="0">
                <a:latin typeface="ＭＳ ゴシック" panose="020B0609070205080204" pitchFamily="49" charset="-128"/>
                <a:ea typeface="ＭＳ ゴシック" panose="020B0609070205080204" pitchFamily="49" charset="-128"/>
              </a:rPr>
              <a:t> </a:t>
            </a:r>
            <a:br>
              <a:rPr lang="ja-JP" altLang="ja-JP" sz="1600" dirty="0">
                <a:latin typeface="ＭＳ ゴシック" panose="020B0609070205080204" pitchFamily="49" charset="-128"/>
                <a:ea typeface="ＭＳ ゴシック" panose="020B0609070205080204" pitchFamily="49" charset="-128"/>
              </a:rPr>
            </a:br>
            <a:r>
              <a:rPr lang="ja-JP" altLang="en-US" sz="1600" dirty="0">
                <a:latin typeface="ＭＳ ゴシック" panose="020B0609070205080204" pitchFamily="49" charset="-128"/>
                <a:ea typeface="ＭＳ ゴシック" panose="020B0609070205080204" pitchFamily="49" charset="-128"/>
              </a:rPr>
              <a:t>　　</a:t>
            </a:r>
            <a:endParaRPr kumimoji="1" lang="ja-JP" altLang="en-US" sz="1600" b="1" u="sng" dirty="0">
              <a:latin typeface="ＭＳ ゴシック" panose="020B0609070205080204" pitchFamily="49" charset="-128"/>
              <a:ea typeface="ＭＳ ゴシック" panose="020B0609070205080204" pitchFamily="49" charset="-128"/>
            </a:endParaRPr>
          </a:p>
        </p:txBody>
      </p:sp>
      <p:sp>
        <p:nvSpPr>
          <p:cNvPr id="3" name="フッター プレースホルダー 2"/>
          <p:cNvSpPr>
            <a:spLocks noGrp="1"/>
          </p:cNvSpPr>
          <p:nvPr>
            <p:ph type="ftr" sz="quarter" idx="11"/>
          </p:nvPr>
        </p:nvSpPr>
        <p:spPr>
          <a:xfrm>
            <a:off x="2237423" y="8475136"/>
            <a:ext cx="2314575" cy="486833"/>
          </a:xfrm>
        </p:spPr>
        <p:txBody>
          <a:bodyPr/>
          <a:lstStyle/>
          <a:p>
            <a:r>
              <a:rPr kumimoji="1" lang="ja-JP" altLang="en-US" dirty="0"/>
              <a:t>Ｐ１</a:t>
            </a:r>
          </a:p>
        </p:txBody>
      </p:sp>
    </p:spTree>
    <p:extLst>
      <p:ext uri="{BB962C8B-B14F-4D97-AF65-F5344CB8AC3E}">
        <p14:creationId xmlns:p14="http://schemas.microsoft.com/office/powerpoint/2010/main" val="3194454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432478" y="422910"/>
            <a:ext cx="5920020" cy="8049234"/>
          </a:xfrm>
          <a:prstGeom prst="rect">
            <a:avLst/>
          </a:prstGeom>
        </p:spPr>
        <p:txBody>
          <a:bodyPr vert="horz" lIns="91440" tIns="45720" rIns="91440" bIns="45720" rtlCol="0" anchor="t">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en-US" altLang="ja-JP" sz="1600" b="1" dirty="0">
              <a:latin typeface="ＭＳ ゴシック" panose="020B0609070205080204" pitchFamily="49" charset="-128"/>
              <a:ea typeface="ＭＳ ゴシック" panose="020B0609070205080204" pitchFamily="49" charset="-128"/>
            </a:endParaRPr>
          </a:p>
          <a:p>
            <a:pPr>
              <a:lnSpc>
                <a:spcPct val="150000"/>
              </a:lnSpc>
            </a:pPr>
            <a:r>
              <a:rPr lang="ja-JP" altLang="en-US" sz="1600" b="1" dirty="0">
                <a:latin typeface="ＭＳ ゴシック" panose="020B0609070205080204" pitchFamily="49" charset="-128"/>
                <a:ea typeface="ＭＳ ゴシック" panose="020B0609070205080204" pitchFamily="49" charset="-128"/>
              </a:rPr>
              <a:t>２．運営ガイドライン</a:t>
            </a:r>
            <a:endParaRPr lang="en-US" altLang="ja-JP" sz="1600" b="1" dirty="0">
              <a:latin typeface="ＭＳ ゴシック" panose="020B0609070205080204" pitchFamily="49" charset="-128"/>
              <a:ea typeface="ＭＳ ゴシック" panose="020B0609070205080204" pitchFamily="49" charset="-128"/>
            </a:endParaRPr>
          </a:p>
          <a:p>
            <a:pPr>
              <a:lnSpc>
                <a:spcPct val="150000"/>
              </a:lnSpc>
            </a:pPr>
            <a:endParaRPr lang="en-US" altLang="ja-JP" sz="1600" b="1" dirty="0">
              <a:latin typeface="ＭＳ ゴシック" panose="020B0609070205080204" pitchFamily="49" charset="-128"/>
              <a:ea typeface="ＭＳ ゴシック" panose="020B0609070205080204" pitchFamily="49" charset="-128"/>
            </a:endParaRPr>
          </a:p>
          <a:p>
            <a:pPr>
              <a:lnSpc>
                <a:spcPct val="150000"/>
              </a:lnSpc>
            </a:pPr>
            <a:r>
              <a:rPr lang="ja-JP" altLang="en-US" sz="1400" b="1" dirty="0">
                <a:latin typeface="ＭＳ ゴシック" panose="020B0609070205080204" pitchFamily="49" charset="-128"/>
                <a:ea typeface="ＭＳ ゴシック" panose="020B0609070205080204" pitchFamily="49" charset="-128"/>
              </a:rPr>
              <a:t>（１）</a:t>
            </a:r>
            <a:r>
              <a:rPr lang="en-US" altLang="ja-JP" sz="1400" b="1" dirty="0">
                <a:latin typeface="ＭＳ ゴシック" panose="020B0609070205080204" pitchFamily="49" charset="-128"/>
                <a:ea typeface="ＭＳ ゴシック" panose="020B0609070205080204" pitchFamily="49" charset="-128"/>
              </a:rPr>
              <a:t> </a:t>
            </a:r>
            <a:r>
              <a:rPr lang="ja-JP" altLang="ja-JP" sz="1400" b="1" dirty="0">
                <a:latin typeface="ＭＳ ゴシック" panose="020B0609070205080204" pitchFamily="49" charset="-128"/>
                <a:ea typeface="ＭＳ ゴシック" panose="020B0609070205080204" pitchFamily="49" charset="-128"/>
              </a:rPr>
              <a:t>開催にあたっての準備</a:t>
            </a:r>
            <a:endParaRPr lang="en-US" altLang="ja-JP" sz="1400" b="1" dirty="0">
              <a:latin typeface="ＭＳ ゴシック" panose="020B0609070205080204" pitchFamily="49" charset="-128"/>
              <a:ea typeface="ＭＳ ゴシック" panose="020B0609070205080204" pitchFamily="49" charset="-128"/>
            </a:endParaRPr>
          </a:p>
          <a:p>
            <a:endParaRPr lang="ja-JP"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①　</a:t>
            </a:r>
            <a:r>
              <a:rPr lang="ja-JP" altLang="ja-JP" sz="1200" dirty="0">
                <a:latin typeface="ＭＳ ゴシック" panose="020B0609070205080204" pitchFamily="49" charset="-128"/>
                <a:ea typeface="ＭＳ ゴシック" panose="020B0609070205080204" pitchFamily="49" charset="-128"/>
              </a:rPr>
              <a:t>地域担当理事は、日本代協理事会終了後</a:t>
            </a:r>
            <a:r>
              <a:rPr lang="ja-JP" altLang="en-US" sz="1200" dirty="0">
                <a:latin typeface="ＭＳ ゴシック" panose="020B0609070205080204" pitchFamily="49" charset="-128"/>
                <a:ea typeface="ＭＳ ゴシック" panose="020B0609070205080204" pitchFamily="49" charset="-128"/>
              </a:rPr>
              <a:t>、速やか</a:t>
            </a:r>
            <a:r>
              <a:rPr lang="ja-JP" altLang="ja-JP" sz="1200" dirty="0">
                <a:latin typeface="ＭＳ ゴシック" panose="020B0609070205080204" pitchFamily="49" charset="-128"/>
                <a:ea typeface="ＭＳ ゴシック" panose="020B0609070205080204" pitchFamily="49" charset="-128"/>
              </a:rPr>
              <a:t>に管轄ブロック長と連携し、</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協議会で伝えるべきことを共有する。</a:t>
            </a:r>
          </a:p>
          <a:p>
            <a:pPr>
              <a:lnSpc>
                <a:spcPct val="150000"/>
              </a:lnSpc>
            </a:pPr>
            <a:r>
              <a:rPr lang="ja-JP" altLang="en-US" sz="1200" dirty="0">
                <a:latin typeface="ＭＳ ゴシック" panose="020B0609070205080204" pitchFamily="49" charset="-128"/>
                <a:ea typeface="ＭＳ ゴシック" panose="020B0609070205080204" pitchFamily="49" charset="-128"/>
              </a:rPr>
              <a:t>　②　</a:t>
            </a:r>
            <a:r>
              <a:rPr lang="ja-JP" altLang="ja-JP" sz="1200" dirty="0">
                <a:latin typeface="ＭＳ ゴシック" panose="020B0609070205080204" pitchFamily="49" charset="-128"/>
                <a:ea typeface="ＭＳ ゴシック" panose="020B0609070205080204" pitchFamily="49" charset="-128"/>
              </a:rPr>
              <a:t>ブロック長は地域担当理事と連携し、当日の次第と資料</a:t>
            </a:r>
            <a:r>
              <a:rPr lang="ja-JP" altLang="en-US" sz="1200" dirty="0">
                <a:latin typeface="ＭＳ ゴシック" panose="020B0609070205080204" pitchFamily="49" charset="-128"/>
                <a:ea typeface="ＭＳ ゴシック" panose="020B0609070205080204" pitchFamily="49" charset="-128"/>
              </a:rPr>
              <a:t>（日本代協理事会</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資料を準用）を作成</a:t>
            </a:r>
            <a:r>
              <a:rPr lang="ja-JP" altLang="ja-JP" sz="1200" dirty="0">
                <a:latin typeface="ＭＳ ゴシック" panose="020B0609070205080204" pitchFamily="49" charset="-128"/>
                <a:ea typeface="ＭＳ ゴシック" panose="020B0609070205080204" pitchFamily="49" charset="-128"/>
              </a:rPr>
              <a:t>し、事前配布を</a:t>
            </a:r>
            <a:r>
              <a:rPr lang="ja-JP" altLang="en-US" sz="1200" dirty="0">
                <a:latin typeface="ＭＳ ゴシック" panose="020B0609070205080204" pitchFamily="49" charset="-128"/>
                <a:ea typeface="ＭＳ ゴシック" panose="020B0609070205080204" pitchFamily="49" charset="-128"/>
              </a:rPr>
              <a:t>行うよう努める。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③　日本代協事務局は、協議会参加メンバーに最新情報が簡潔で正しく伝わる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よう、必要に応じて補足資料を作成し、提供する。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④　地域担当理事は協議会の開催日程等に応じ、日本代協副会長あるいは委員長　</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へサポートを依頼する。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⑤　各代協会長は自らの代協の事業活動の現状と課題を把握し、ブロック内で</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共有すべき事案や成功事例等を報告し、他代協の参考に供する。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400" b="1" dirty="0">
                <a:latin typeface="ＭＳ ゴシック" panose="020B0609070205080204" pitchFamily="49" charset="-128"/>
                <a:ea typeface="ＭＳ ゴシック" panose="020B0609070205080204" pitchFamily="49" charset="-128"/>
              </a:rPr>
              <a:t>（２）</a:t>
            </a:r>
            <a:r>
              <a:rPr lang="en-US" altLang="ja-JP" sz="1400" b="1"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出席対象者</a:t>
            </a:r>
            <a:endParaRPr lang="en-US" altLang="ja-JP" sz="1400" b="1"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①　地域担当理事（出席できない場合は日本代協副会長・委員長が代理対応）</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②　情報の正確な伝達の観点から、以下の各代協メンバーをミニマムガイド</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ラインとし、それ以外のメンバーは地域実情に応じて各ブロックで判断する。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ⅰ</a:t>
            </a:r>
            <a:r>
              <a:rPr lang="ja-JP" altLang="en-US" sz="1200" dirty="0">
                <a:latin typeface="ＭＳ ゴシック" panose="020B0609070205080204" pitchFamily="49" charset="-128"/>
                <a:ea typeface="ＭＳ ゴシック" panose="020B0609070205080204" pitchFamily="49" charset="-128"/>
              </a:rPr>
              <a:t>）代協会長</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ⅱ</a:t>
            </a:r>
            <a:r>
              <a:rPr lang="ja-JP" altLang="en-US" sz="1200" dirty="0">
                <a:latin typeface="ＭＳ ゴシック" panose="020B0609070205080204" pitchFamily="49" charset="-128"/>
                <a:ea typeface="ＭＳ ゴシック" panose="020B0609070205080204" pitchFamily="49" charset="-128"/>
              </a:rPr>
              <a:t>）日本代協全国委員会出席委員</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ⅲ</a:t>
            </a:r>
            <a:r>
              <a:rPr lang="ja-JP" altLang="en-US" sz="1200" dirty="0">
                <a:latin typeface="ＭＳ ゴシック" panose="020B0609070205080204" pitchFamily="49" charset="-128"/>
                <a:ea typeface="ＭＳ ゴシック" panose="020B0609070205080204" pitchFamily="49" charset="-128"/>
              </a:rPr>
              <a:t>）代協各委員長</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ⅳ</a:t>
            </a:r>
            <a:r>
              <a:rPr lang="ja-JP" altLang="en-US" sz="1200" dirty="0">
                <a:latin typeface="ＭＳ ゴシック" panose="020B0609070205080204" pitchFamily="49" charset="-128"/>
                <a:ea typeface="ＭＳ ゴシック" panose="020B0609070205080204" pitchFamily="49" charset="-128"/>
              </a:rPr>
              <a:t>）会計監事　</a:t>
            </a:r>
            <a:r>
              <a:rPr lang="ja-JP" altLang="en-US" sz="1200" b="1" dirty="0">
                <a:latin typeface="ＭＳ ゴシック" panose="020B0609070205080204" pitchFamily="49" charset="-128"/>
                <a:ea typeface="ＭＳ ゴシック" panose="020B0609070205080204" pitchFamily="49" charset="-128"/>
              </a:rPr>
              <a:t>削除</a:t>
            </a:r>
            <a:endParaRPr lang="en-US" altLang="ja-JP" sz="1200" b="1"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（参考）上記以外の出席対象候補：</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副会長、専務理事、広報委員会選出委員、選挙対策委員、等</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③　協議会の議長は、ブロック長が務める。　</a:t>
            </a:r>
            <a:r>
              <a:rPr lang="ja-JP" altLang="en-US" sz="1200" b="1" u="sng" dirty="0">
                <a:latin typeface="ＭＳ ゴシック" panose="020B0609070205080204" pitchFamily="49" charset="-128"/>
                <a:ea typeface="ＭＳ ゴシック" panose="020B0609070205080204" pitchFamily="49" charset="-128"/>
              </a:rPr>
              <a:t>　　　　　　　</a:t>
            </a:r>
          </a:p>
        </p:txBody>
      </p:sp>
      <p:sp>
        <p:nvSpPr>
          <p:cNvPr id="4" name="フッター プレースホルダー 3"/>
          <p:cNvSpPr>
            <a:spLocks noGrp="1"/>
          </p:cNvSpPr>
          <p:nvPr>
            <p:ph type="ftr" sz="quarter" idx="11"/>
          </p:nvPr>
        </p:nvSpPr>
        <p:spPr>
          <a:xfrm>
            <a:off x="2271713" y="8475136"/>
            <a:ext cx="2314575" cy="486833"/>
          </a:xfrm>
        </p:spPr>
        <p:txBody>
          <a:bodyPr/>
          <a:lstStyle/>
          <a:p>
            <a:r>
              <a:rPr kumimoji="1" lang="ja-JP" altLang="en-US"/>
              <a:t>Ｐ２</a:t>
            </a:r>
            <a:endParaRPr kumimoji="1" lang="ja-JP" altLang="en-US" dirty="0"/>
          </a:p>
        </p:txBody>
      </p:sp>
    </p:spTree>
    <p:extLst>
      <p:ext uri="{BB962C8B-B14F-4D97-AF65-F5344CB8AC3E}">
        <p14:creationId xmlns:p14="http://schemas.microsoft.com/office/powerpoint/2010/main" val="2687562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r>
              <a:rPr kumimoji="1" lang="ja-JP" altLang="en-US" dirty="0"/>
              <a:t>Ｐ３</a:t>
            </a:r>
          </a:p>
        </p:txBody>
      </p:sp>
      <p:sp>
        <p:nvSpPr>
          <p:cNvPr id="5" name="タイトル 1"/>
          <p:cNvSpPr txBox="1">
            <a:spLocks/>
          </p:cNvSpPr>
          <p:nvPr/>
        </p:nvSpPr>
        <p:spPr>
          <a:xfrm>
            <a:off x="411480" y="365760"/>
            <a:ext cx="6043888" cy="8595363"/>
          </a:xfrm>
          <a:prstGeom prst="rect">
            <a:avLst/>
          </a:prstGeom>
        </p:spPr>
        <p:txBody>
          <a:bodyPr vert="horz" lIns="91440" tIns="45720" rIns="91440" bIns="45720" rtlCol="0" anchor="t">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en-US" altLang="ja-JP" sz="14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400" b="1" dirty="0">
                <a:latin typeface="ＭＳ ゴシック" panose="020B0609070205080204" pitchFamily="49" charset="-128"/>
                <a:ea typeface="ＭＳ ゴシック" panose="020B0609070205080204" pitchFamily="49" charset="-128"/>
              </a:rPr>
              <a:t>（３）出席者</a:t>
            </a:r>
            <a:r>
              <a:rPr lang="ja-JP" altLang="ja-JP" sz="1400" b="1" dirty="0">
                <a:latin typeface="ＭＳ ゴシック" panose="020B0609070205080204" pitchFamily="49" charset="-128"/>
                <a:ea typeface="ＭＳ ゴシック" panose="020B0609070205080204" pitchFamily="49" charset="-128"/>
              </a:rPr>
              <a:t>の役割</a:t>
            </a:r>
            <a:endParaRPr lang="en-US" altLang="ja-JP" sz="1400" b="1" dirty="0">
              <a:latin typeface="ＭＳ ゴシック" panose="020B0609070205080204" pitchFamily="49" charset="-128"/>
              <a:ea typeface="ＭＳ ゴシック" panose="020B0609070205080204" pitchFamily="49" charset="-128"/>
            </a:endParaRPr>
          </a:p>
          <a:p>
            <a:endParaRPr lang="ja-JP" altLang="ja-JP" sz="14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400" dirty="0">
                <a:latin typeface="HG丸ｺﾞｼｯｸM-PRO" panose="020F0600000000000000" pitchFamily="50" charset="-128"/>
                <a:ea typeface="HG丸ｺﾞｼｯｸM-PRO" panose="020F0600000000000000" pitchFamily="50" charset="-128"/>
              </a:rPr>
              <a:t>　</a:t>
            </a:r>
            <a:r>
              <a:rPr lang="ja-JP" altLang="en-US" sz="1200" dirty="0">
                <a:latin typeface="ＭＳ ゴシック" panose="020B0609070205080204" pitchFamily="49" charset="-128"/>
                <a:ea typeface="ＭＳ ゴシック" panose="020B0609070205080204" pitchFamily="49" charset="-128"/>
              </a:rPr>
              <a:t>①　地域担当理事は、日本代協の事業推進における</a:t>
            </a:r>
            <a:r>
              <a:rPr lang="ja-JP" altLang="ja-JP" sz="1200" dirty="0">
                <a:latin typeface="ＭＳ ゴシック" panose="020B0609070205080204" pitchFamily="49" charset="-128"/>
                <a:ea typeface="ＭＳ ゴシック" panose="020B0609070205080204" pitchFamily="49" charset="-128"/>
              </a:rPr>
              <a:t>ブロック全体の</a:t>
            </a:r>
            <a:r>
              <a:rPr lang="ja-JP" altLang="en-US" sz="1200" dirty="0">
                <a:latin typeface="ＭＳ ゴシック" panose="020B0609070205080204" pitchFamily="49" charset="-128"/>
                <a:ea typeface="ＭＳ ゴシック" panose="020B0609070205080204" pitchFamily="49" charset="-128"/>
              </a:rPr>
              <a:t>統括を行い、</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日本代協理事会の</a:t>
            </a:r>
            <a:r>
              <a:rPr lang="ja-JP" altLang="en-US" sz="1200" dirty="0">
                <a:latin typeface="ＭＳ ゴシック" panose="020B0609070205080204" pitchFamily="49" charset="-128"/>
                <a:ea typeface="ＭＳ ゴシック" panose="020B0609070205080204" pitchFamily="49" charset="-128"/>
              </a:rPr>
              <a:t>決議事項報告並びに業界動向に関する最新情報の提供を</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確実に行う。報告に際し、具体的に「何を」「いつまでに」「どうするのか」　</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を明確にし、簡潔に伝えるよう取り組む。</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②　日本代協全国委員会出席委員は、各代協委員長との情報共有と連携を図る。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③　</a:t>
            </a:r>
            <a:r>
              <a:rPr lang="ja-JP" altLang="ja-JP" sz="1200" dirty="0">
                <a:latin typeface="ＭＳ ゴシック" panose="020B0609070205080204" pitchFamily="49" charset="-128"/>
                <a:ea typeface="ＭＳ ゴシック" panose="020B0609070205080204" pitchFamily="49" charset="-128"/>
              </a:rPr>
              <a:t>代協会長は</a:t>
            </a:r>
            <a:r>
              <a:rPr lang="ja-JP" altLang="en-US" sz="1200" dirty="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当日の論議内容等につき、責任を持って各支部へ</a:t>
            </a:r>
            <a:r>
              <a:rPr lang="ja-JP" altLang="en-US" sz="1200" dirty="0">
                <a:latin typeface="ＭＳ ゴシック" panose="020B0609070205080204" pitchFamily="49" charset="-128"/>
                <a:ea typeface="ＭＳ ゴシック" panose="020B0609070205080204" pitchFamily="49" charset="-128"/>
              </a:rPr>
              <a:t>伝える</a:t>
            </a:r>
            <a:r>
              <a:rPr lang="ja-JP" altLang="ja-JP" sz="1200" dirty="0">
                <a:latin typeface="ＭＳ ゴシック" panose="020B0609070205080204" pitchFamily="49" charset="-128"/>
                <a:ea typeface="ＭＳ ゴシック" panose="020B0609070205080204" pitchFamily="49" charset="-128"/>
              </a:rPr>
              <a:t>。</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④　各</a:t>
            </a:r>
            <a:r>
              <a:rPr lang="ja-JP" altLang="ja-JP" sz="1200" dirty="0">
                <a:latin typeface="ＭＳ ゴシック" panose="020B0609070205080204" pitchFamily="49" charset="-128"/>
                <a:ea typeface="ＭＳ ゴシック" panose="020B0609070205080204" pitchFamily="49" charset="-128"/>
              </a:rPr>
              <a:t>出席者は協議会の</a:t>
            </a:r>
            <a:r>
              <a:rPr lang="ja-JP" altLang="en-US" sz="1200" dirty="0">
                <a:latin typeface="ＭＳ ゴシック" panose="020B0609070205080204" pitchFamily="49" charset="-128"/>
                <a:ea typeface="ＭＳ ゴシック" panose="020B0609070205080204" pitchFamily="49" charset="-128"/>
              </a:rPr>
              <a:t>目的を理解し、会議の</a:t>
            </a:r>
            <a:r>
              <a:rPr lang="ja-JP" altLang="ja-JP" sz="1200" dirty="0">
                <a:latin typeface="ＭＳ ゴシック" panose="020B0609070205080204" pitchFamily="49" charset="-128"/>
                <a:ea typeface="ＭＳ ゴシック" panose="020B0609070205080204" pitchFamily="49" charset="-128"/>
              </a:rPr>
              <a:t>円滑運営に</a:t>
            </a:r>
            <a:r>
              <a:rPr lang="ja-JP" altLang="en-US" sz="1200" dirty="0">
                <a:latin typeface="ＭＳ ゴシック" panose="020B0609070205080204" pitchFamily="49" charset="-128"/>
                <a:ea typeface="ＭＳ ゴシック" panose="020B0609070205080204" pitchFamily="49" charset="-128"/>
              </a:rPr>
              <a:t>努め</a:t>
            </a:r>
            <a:r>
              <a:rPr lang="ja-JP" altLang="ja-JP" sz="1200" dirty="0">
                <a:latin typeface="ＭＳ ゴシック" panose="020B0609070205080204" pitchFamily="49" charset="-128"/>
                <a:ea typeface="ＭＳ ゴシック" panose="020B0609070205080204" pitchFamily="49" charset="-128"/>
              </a:rPr>
              <a:t>る。</a:t>
            </a:r>
            <a:endParaRPr lang="en-US" altLang="ja-JP" sz="1200" dirty="0">
              <a:latin typeface="ＭＳ ゴシック" panose="020B0609070205080204" pitchFamily="49" charset="-128"/>
              <a:ea typeface="ＭＳ ゴシック" panose="020B0609070205080204" pitchFamily="49" charset="-128"/>
            </a:endParaRPr>
          </a:p>
          <a:p>
            <a:endParaRPr lang="ja-JP" altLang="ja-JP" sz="14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400" b="1" dirty="0">
                <a:latin typeface="ＭＳ ゴシック" panose="020B0609070205080204" pitchFamily="49" charset="-128"/>
                <a:ea typeface="ＭＳ ゴシック" panose="020B0609070205080204" pitchFamily="49" charset="-128"/>
              </a:rPr>
              <a:t>（４）</a:t>
            </a:r>
            <a:r>
              <a:rPr lang="ja-JP" altLang="ja-JP" sz="1400" b="1" dirty="0">
                <a:latin typeface="ＭＳ ゴシック" panose="020B0609070205080204" pitchFamily="49" charset="-128"/>
                <a:ea typeface="ＭＳ ゴシック" panose="020B0609070205080204" pitchFamily="49" charset="-128"/>
              </a:rPr>
              <a:t>ブロック対策費の使い方</a:t>
            </a:r>
            <a:endParaRPr lang="en-US" altLang="ja-JP" sz="1400" b="1" dirty="0">
              <a:latin typeface="ＭＳ ゴシック" panose="020B0609070205080204" pitchFamily="49" charset="-128"/>
              <a:ea typeface="ＭＳ ゴシック" panose="020B0609070205080204" pitchFamily="49" charset="-128"/>
            </a:endParaRPr>
          </a:p>
          <a:p>
            <a:endParaRPr lang="ja-JP" altLang="ja-JP" sz="14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400" dirty="0">
                <a:latin typeface="HG丸ｺﾞｼｯｸM-PRO" panose="020F0600000000000000" pitchFamily="50" charset="-128"/>
                <a:ea typeface="HG丸ｺﾞｼｯｸM-PRO" panose="020F0600000000000000" pitchFamily="50" charset="-128"/>
              </a:rPr>
              <a:t>　</a:t>
            </a:r>
            <a:r>
              <a:rPr lang="ja-JP" altLang="en-US" sz="1200" dirty="0">
                <a:latin typeface="ＭＳ ゴシック" panose="020B0609070205080204" pitchFamily="49" charset="-128"/>
                <a:ea typeface="ＭＳ ゴシック" panose="020B0609070205080204" pitchFamily="49" charset="-128"/>
              </a:rPr>
              <a:t>①　協議会開催に際して必要となる基本的な費用（交通費・会場費・食事代・</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宿泊代・資料作成費等）は、日本代協予算から「ブロック対策費」として</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支出する。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②　ブロック対策費は、毎年</a:t>
            </a:r>
            <a:r>
              <a:rPr lang="en-US" altLang="ja-JP" sz="1200" dirty="0">
                <a:latin typeface="ＭＳ ゴシック" panose="020B0609070205080204" pitchFamily="49" charset="-128"/>
                <a:ea typeface="ＭＳ ゴシック" panose="020B0609070205080204" pitchFamily="49" charset="-128"/>
              </a:rPr>
              <a:t>4</a:t>
            </a:r>
            <a:r>
              <a:rPr lang="ja-JP" altLang="en-US" sz="1200" dirty="0">
                <a:latin typeface="ＭＳ ゴシック" panose="020B0609070205080204" pitchFamily="49" charset="-128"/>
                <a:ea typeface="ＭＳ ゴシック" panose="020B0609070205080204" pitchFamily="49" charset="-128"/>
              </a:rPr>
              <a:t>月</a:t>
            </a:r>
            <a:r>
              <a:rPr lang="en-US" altLang="ja-JP" sz="1200" dirty="0">
                <a:latin typeface="ＭＳ ゴシック" panose="020B0609070205080204" pitchFamily="49" charset="-128"/>
                <a:ea typeface="ＭＳ ゴシック" panose="020B0609070205080204" pitchFamily="49" charset="-128"/>
              </a:rPr>
              <a:t>1</a:t>
            </a:r>
            <a:r>
              <a:rPr lang="ja-JP" altLang="en-US" sz="1200" dirty="0">
                <a:latin typeface="ＭＳ ゴシック" panose="020B0609070205080204" pitchFamily="49" charset="-128"/>
                <a:ea typeface="ＭＳ ゴシック" panose="020B0609070205080204" pitchFamily="49" charset="-128"/>
              </a:rPr>
              <a:t>日に始まり翌年</a:t>
            </a:r>
            <a:r>
              <a:rPr lang="en-US" altLang="ja-JP" sz="1200" dirty="0">
                <a:latin typeface="ＭＳ ゴシック" panose="020B0609070205080204" pitchFamily="49" charset="-128"/>
                <a:ea typeface="ＭＳ ゴシック" panose="020B0609070205080204" pitchFamily="49" charset="-128"/>
              </a:rPr>
              <a:t>3</a:t>
            </a:r>
            <a:r>
              <a:rPr lang="ja-JP" altLang="en-US" sz="1200" dirty="0">
                <a:latin typeface="ＭＳ ゴシック" panose="020B0609070205080204" pitchFamily="49" charset="-128"/>
                <a:ea typeface="ＭＳ ゴシック" panose="020B0609070205080204" pitchFamily="49" charset="-128"/>
              </a:rPr>
              <a:t>月</a:t>
            </a:r>
            <a:r>
              <a:rPr lang="en-US" altLang="ja-JP" sz="1200" dirty="0">
                <a:latin typeface="ＭＳ ゴシック" panose="020B0609070205080204" pitchFamily="49" charset="-128"/>
                <a:ea typeface="ＭＳ ゴシック" panose="020B0609070205080204" pitchFamily="49" charset="-128"/>
              </a:rPr>
              <a:t>31</a:t>
            </a:r>
            <a:r>
              <a:rPr lang="ja-JP" altLang="en-US" sz="1200" dirty="0">
                <a:latin typeface="ＭＳ ゴシック" panose="020B0609070205080204" pitchFamily="49" charset="-128"/>
                <a:ea typeface="ＭＳ ゴシック" panose="020B0609070205080204" pitchFamily="49" charset="-128"/>
              </a:rPr>
              <a:t>日に終わる会計年度ごとの</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予算枠をブロック単位で設ける。ブロック対策費は、各協議会への事前配付</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は行わず、証憑書類を添付した請求書または精算書に基づき、請求の都度、</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支給する。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少額な費用（</a:t>
            </a:r>
            <a:r>
              <a:rPr lang="en-US" altLang="ja-JP" sz="1200" dirty="0">
                <a:latin typeface="ＭＳ ゴシック" panose="020B0609070205080204" pitchFamily="49" charset="-128"/>
                <a:ea typeface="ＭＳ ゴシック" panose="020B0609070205080204" pitchFamily="49" charset="-128"/>
              </a:rPr>
              <a:t>10</a:t>
            </a:r>
            <a:r>
              <a:rPr lang="ja-JP" altLang="en-US" sz="1200" dirty="0">
                <a:latin typeface="ＭＳ ゴシック" panose="020B0609070205080204" pitchFamily="49" charset="-128"/>
                <a:ea typeface="ＭＳ ゴシック" panose="020B0609070205080204" pitchFamily="49" charset="-128"/>
              </a:rPr>
              <a:t>万円以下）は都道府県代協で立替払いを行い、都道府県代協</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から立替金請求書にて日本代協に請求する。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高額な場合（</a:t>
            </a:r>
            <a:r>
              <a:rPr lang="en-US" altLang="ja-JP" sz="1200" dirty="0">
                <a:latin typeface="ＭＳ ゴシック" panose="020B0609070205080204" pitchFamily="49" charset="-128"/>
                <a:ea typeface="ＭＳ ゴシック" panose="020B0609070205080204" pitchFamily="49" charset="-128"/>
              </a:rPr>
              <a:t>10</a:t>
            </a:r>
            <a:r>
              <a:rPr lang="ja-JP" altLang="en-US" sz="1200" dirty="0">
                <a:latin typeface="ＭＳ ゴシック" panose="020B0609070205080204" pitchFamily="49" charset="-128"/>
                <a:ea typeface="ＭＳ ゴシック" panose="020B0609070205080204" pitchFamily="49" charset="-128"/>
              </a:rPr>
              <a:t>万円超）は、支払先から本会あての適格請求書（インボイス）</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を徴求し、本会から予算枠の範囲内で直接支払う。</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③　出席者の</a:t>
            </a:r>
            <a:r>
              <a:rPr lang="ja-JP" altLang="ja-JP" sz="1200" dirty="0">
                <a:latin typeface="ＭＳ ゴシック" panose="020B0609070205080204" pitchFamily="49" charset="-128"/>
                <a:ea typeface="ＭＳ ゴシック" panose="020B0609070205080204" pitchFamily="49" charset="-128"/>
              </a:rPr>
              <a:t>交通費は原則実費</a:t>
            </a:r>
            <a:r>
              <a:rPr lang="ja-JP" altLang="en-US" sz="1200" dirty="0">
                <a:latin typeface="ＭＳ ゴシック" panose="020B0609070205080204" pitchFamily="49" charset="-128"/>
                <a:ea typeface="ＭＳ ゴシック" panose="020B0609070205080204" pitchFamily="49" charset="-128"/>
              </a:rPr>
              <a:t>を支給</a:t>
            </a:r>
            <a:r>
              <a:rPr lang="ja-JP" altLang="ja-JP" sz="1200" dirty="0">
                <a:latin typeface="ＭＳ ゴシック" panose="020B0609070205080204" pitchFamily="49" charset="-128"/>
                <a:ea typeface="ＭＳ ゴシック" panose="020B0609070205080204" pitchFamily="49" charset="-128"/>
              </a:rPr>
              <a:t>する。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④　必要に応じ、</a:t>
            </a:r>
            <a:r>
              <a:rPr lang="ja-JP" altLang="ja-JP" sz="1200" dirty="0">
                <a:latin typeface="ＭＳ ゴシック" panose="020B0609070205080204" pitchFamily="49" charset="-128"/>
                <a:ea typeface="ＭＳ ゴシック" panose="020B0609070205080204" pitchFamily="49" charset="-128"/>
              </a:rPr>
              <a:t>食事代</a:t>
            </a:r>
            <a:r>
              <a:rPr lang="ja-JP" altLang="en-US" sz="1200" dirty="0">
                <a:latin typeface="ＭＳ ゴシック" panose="020B0609070205080204" pitchFamily="49" charset="-128"/>
                <a:ea typeface="ＭＳ ゴシック" panose="020B0609070205080204" pitchFamily="49" charset="-128"/>
              </a:rPr>
              <a:t>（弁当代・お茶代等）</a:t>
            </a:r>
            <a:r>
              <a:rPr lang="ja-JP" altLang="ja-JP" sz="1200" dirty="0">
                <a:latin typeface="ＭＳ ゴシック" panose="020B0609070205080204" pitchFamily="49" charset="-128"/>
                <a:ea typeface="ＭＳ ゴシック" panose="020B0609070205080204" pitchFamily="49" charset="-128"/>
              </a:rPr>
              <a:t>の負担を可とする</a:t>
            </a:r>
            <a:r>
              <a:rPr lang="ja-JP" altLang="en-US" sz="1200" dirty="0">
                <a:latin typeface="ＭＳ ゴシック" panose="020B0609070205080204" pitchFamily="49" charset="-128"/>
                <a:ea typeface="ＭＳ ゴシック" panose="020B0609070205080204" pitchFamily="49" charset="-128"/>
              </a:rPr>
              <a:t>。</a:t>
            </a:r>
            <a:r>
              <a:rPr lang="ja-JP" altLang="en-US" sz="1200" b="1" u="sng" dirty="0">
                <a:latin typeface="ＭＳ ゴシック" panose="020B0609070205080204" pitchFamily="49" charset="-128"/>
                <a:ea typeface="ＭＳ ゴシック" panose="020B0609070205080204" pitchFamily="49" charset="-128"/>
              </a:rPr>
              <a:t>　</a:t>
            </a:r>
          </a:p>
        </p:txBody>
      </p:sp>
    </p:spTree>
    <p:extLst>
      <p:ext uri="{BB962C8B-B14F-4D97-AF65-F5344CB8AC3E}">
        <p14:creationId xmlns:p14="http://schemas.microsoft.com/office/powerpoint/2010/main" val="2829828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r>
              <a:rPr kumimoji="1" lang="ja-JP" altLang="en-US" dirty="0"/>
              <a:t>Ｐ４</a:t>
            </a:r>
          </a:p>
        </p:txBody>
      </p:sp>
      <p:sp>
        <p:nvSpPr>
          <p:cNvPr id="5" name="タイトル 1"/>
          <p:cNvSpPr txBox="1">
            <a:spLocks/>
          </p:cNvSpPr>
          <p:nvPr/>
        </p:nvSpPr>
        <p:spPr>
          <a:xfrm>
            <a:off x="549000" y="555136"/>
            <a:ext cx="5760000" cy="7920000"/>
          </a:xfrm>
          <a:prstGeom prst="rect">
            <a:avLst/>
          </a:prstGeom>
        </p:spPr>
        <p:txBody>
          <a:bodyPr vert="horz" lIns="91440" tIns="45720" rIns="91440" bIns="45720" rtlCol="0" anchor="t">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en-US" altLang="ja-JP" sz="14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400" b="1" dirty="0">
                <a:latin typeface="ＭＳ ゴシック" panose="020B0609070205080204" pitchFamily="49" charset="-128"/>
                <a:ea typeface="ＭＳ ゴシック" panose="020B0609070205080204" pitchFamily="49" charset="-128"/>
              </a:rPr>
              <a:t>（５）</a:t>
            </a:r>
            <a:r>
              <a:rPr lang="en-US" altLang="ja-JP" sz="1400" b="1" dirty="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議事録の作成・提出</a:t>
            </a:r>
            <a:endParaRPr lang="en-US" altLang="ja-JP" sz="1400" b="1" dirty="0">
              <a:latin typeface="ＭＳ ゴシック" panose="020B0609070205080204" pitchFamily="49" charset="-128"/>
              <a:ea typeface="ＭＳ ゴシック" panose="020B0609070205080204" pitchFamily="49" charset="-128"/>
            </a:endParaRPr>
          </a:p>
          <a:p>
            <a:endParaRPr lang="en-US" altLang="ja-JP" sz="14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①　協議会事務局は、協議会終了後速やかに議事録を作成し、地域担当理事の</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確認後、日本代協事務局へ提出する。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②　日本代協事務局は、直ちに理事会メンバーに送付して情報共有を図る。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同時に内容を確認し、対処すべき事案があれば各協議会事務局と連携して</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対応する。</a:t>
            </a:r>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600" b="1" dirty="0">
                <a:latin typeface="ＭＳ ゴシック" panose="020B0609070205080204" pitchFamily="49" charset="-128"/>
                <a:ea typeface="ＭＳ ゴシック" panose="020B0609070205080204" pitchFamily="49" charset="-128"/>
              </a:rPr>
              <a:t>３．</a:t>
            </a:r>
            <a:r>
              <a:rPr lang="ja-JP" altLang="ja-JP" sz="1600" b="1" dirty="0">
                <a:latin typeface="ＭＳ ゴシック" panose="020B0609070205080204" pitchFamily="49" charset="-128"/>
                <a:ea typeface="ＭＳ ゴシック" panose="020B0609070205080204" pitchFamily="49" charset="-128"/>
              </a:rPr>
              <a:t>北海道・東京</a:t>
            </a:r>
            <a:r>
              <a:rPr lang="ja-JP" altLang="en-US" sz="1600" b="1" dirty="0">
                <a:latin typeface="ＭＳ ゴシック" panose="020B0609070205080204" pitchFamily="49" charset="-128"/>
                <a:ea typeface="ＭＳ ゴシック" panose="020B0609070205080204" pitchFamily="49" charset="-128"/>
              </a:rPr>
              <a:t>ブロック</a:t>
            </a:r>
            <a:r>
              <a:rPr lang="ja-JP" altLang="ja-JP" sz="1600" b="1" dirty="0">
                <a:latin typeface="ＭＳ ゴシック" panose="020B0609070205080204" pitchFamily="49" charset="-128"/>
                <a:ea typeface="ＭＳ ゴシック" panose="020B0609070205080204" pitchFamily="49" charset="-128"/>
              </a:rPr>
              <a:t>の位置付け</a:t>
            </a:r>
            <a:endParaRPr lang="en-US" altLang="ja-JP" sz="1600" b="1" dirty="0">
              <a:latin typeface="ＭＳ ゴシック" panose="020B0609070205080204" pitchFamily="49" charset="-128"/>
              <a:ea typeface="ＭＳ ゴシック" panose="020B0609070205080204" pitchFamily="49" charset="-128"/>
            </a:endParaRPr>
          </a:p>
          <a:p>
            <a:pPr>
              <a:lnSpc>
                <a:spcPct val="150000"/>
              </a:lnSpc>
            </a:pPr>
            <a:endParaRPr lang="en-US" altLang="ja-JP" sz="1600" b="1"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①　現在、北海道と東京は１代協・１ブロックとなっているが、</a:t>
            </a:r>
            <a:r>
              <a:rPr lang="ja-JP" altLang="ja-JP" sz="1200" dirty="0">
                <a:latin typeface="ＭＳ ゴシック" panose="020B0609070205080204" pitchFamily="49" charset="-128"/>
                <a:ea typeface="ＭＳ ゴシック" panose="020B0609070205080204" pitchFamily="49" charset="-128"/>
              </a:rPr>
              <a:t>両代協の</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歴史的経緯</a:t>
            </a:r>
            <a:r>
              <a:rPr lang="ja-JP" altLang="en-US" sz="1200" dirty="0">
                <a:latin typeface="ＭＳ ゴシック" panose="020B0609070205080204" pitchFamily="49" charset="-128"/>
                <a:ea typeface="ＭＳ ゴシック" panose="020B0609070205080204" pitchFamily="49" charset="-128"/>
              </a:rPr>
              <a:t>（</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を鑑み、現状の体制を</a:t>
            </a:r>
            <a:r>
              <a:rPr lang="ja-JP" altLang="en-US" sz="1200" dirty="0">
                <a:latin typeface="ＭＳ ゴシック" panose="020B0609070205080204" pitchFamily="49" charset="-128"/>
                <a:ea typeface="ＭＳ ゴシック" panose="020B0609070205080204" pitchFamily="49" charset="-128"/>
              </a:rPr>
              <a:t>前提として運営を行う。</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）北海道：道内３代協が合併して創設された代協であり、また、</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各代協間の距離も離れているため、北海道代協として集合</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すること自体がブロック的な位置づけとなる。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東京：他代協と比較して大企業の機関代理店の会員が多く、会員数、</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支部数も多く規模が大きいため、自代協内の情報共有化と</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事業推進が課題となっている。</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②　幅広い情報交換と相互交流のため、</a:t>
            </a:r>
            <a:r>
              <a:rPr lang="ja-JP" altLang="ja-JP" sz="1200" dirty="0">
                <a:latin typeface="ＭＳ ゴシック" panose="020B0609070205080204" pitchFamily="49" charset="-128"/>
                <a:ea typeface="ＭＳ ゴシック" panose="020B0609070205080204" pitchFamily="49" charset="-128"/>
              </a:rPr>
              <a:t>年</a:t>
            </a:r>
            <a:r>
              <a:rPr lang="en-US" altLang="ja-JP" sz="1200" dirty="0">
                <a:latin typeface="ＭＳ ゴシック" panose="020B0609070205080204" pitchFamily="49" charset="-128"/>
                <a:ea typeface="ＭＳ ゴシック" panose="020B0609070205080204" pitchFamily="49" charset="-128"/>
              </a:rPr>
              <a:t>1</a:t>
            </a:r>
            <a:r>
              <a:rPr lang="ja-JP" altLang="ja-JP" sz="1200" dirty="0">
                <a:latin typeface="ＭＳ ゴシック" panose="020B0609070205080204" pitchFamily="49" charset="-128"/>
                <a:ea typeface="ＭＳ ゴシック" panose="020B0609070205080204" pitchFamily="49" charset="-128"/>
              </a:rPr>
              <a:t>回程度、</a:t>
            </a:r>
            <a:r>
              <a:rPr lang="ja-JP" altLang="en-US" sz="1200" dirty="0">
                <a:latin typeface="ＭＳ ゴシック" panose="020B0609070205080204" pitchFamily="49" charset="-128"/>
                <a:ea typeface="ＭＳ ゴシック" panose="020B0609070205080204" pitchFamily="49" charset="-128"/>
              </a:rPr>
              <a:t>他</a:t>
            </a:r>
            <a:r>
              <a:rPr lang="ja-JP" altLang="ja-JP" sz="1200" dirty="0">
                <a:latin typeface="ＭＳ ゴシック" panose="020B0609070205080204" pitchFamily="49" charset="-128"/>
                <a:ea typeface="ＭＳ ゴシック" panose="020B0609070205080204" pitchFamily="49" charset="-128"/>
              </a:rPr>
              <a:t>ブロックとの交流</a:t>
            </a:r>
            <a:r>
              <a:rPr lang="ja-JP" altLang="en-US" sz="1200" dirty="0">
                <a:latin typeface="ＭＳ ゴシック" panose="020B0609070205080204" pitchFamily="49" charset="-128"/>
                <a:ea typeface="ＭＳ ゴシック" panose="020B0609070205080204" pitchFamily="49" charset="-128"/>
              </a:rPr>
              <a:t>会の</a:t>
            </a:r>
            <a:endParaRPr lang="en-US" altLang="ja-JP" sz="1200" dirty="0">
              <a:latin typeface="ＭＳ ゴシック" panose="020B0609070205080204" pitchFamily="49" charset="-128"/>
              <a:ea typeface="ＭＳ ゴシック" panose="020B0609070205080204" pitchFamily="49" charset="-128"/>
            </a:endParaRPr>
          </a:p>
          <a:p>
            <a:pPr>
              <a:lnSpc>
                <a:spcPct val="150000"/>
              </a:lnSpc>
            </a:pPr>
            <a:r>
              <a:rPr lang="ja-JP" altLang="en-US" sz="1200" dirty="0">
                <a:latin typeface="ＭＳ ゴシック" panose="020B0609070205080204" pitchFamily="49" charset="-128"/>
                <a:ea typeface="ＭＳ ゴシック" panose="020B0609070205080204" pitchFamily="49" charset="-128"/>
              </a:rPr>
              <a:t>　　　自主開催</a:t>
            </a:r>
            <a:r>
              <a:rPr lang="ja-JP" altLang="ja-JP" sz="1200" dirty="0">
                <a:latin typeface="ＭＳ ゴシック" panose="020B0609070205080204" pitchFamily="49" charset="-128"/>
                <a:ea typeface="ＭＳ ゴシック" panose="020B0609070205080204" pitchFamily="49" charset="-128"/>
              </a:rPr>
              <a:t>を推奨</a:t>
            </a:r>
            <a:r>
              <a:rPr lang="ja-JP" altLang="en-US" sz="1200" dirty="0">
                <a:latin typeface="ＭＳ ゴシック" panose="020B0609070205080204" pitchFamily="49" charset="-128"/>
                <a:ea typeface="ＭＳ ゴシック" panose="020B0609070205080204" pitchFamily="49" charset="-128"/>
              </a:rPr>
              <a:t>する。</a:t>
            </a:r>
            <a:endParaRPr lang="en-US" altLang="ja-JP" sz="1200" dirty="0">
              <a:latin typeface="ＭＳ ゴシック" panose="020B0609070205080204" pitchFamily="49" charset="-128"/>
              <a:ea typeface="ＭＳ ゴシック" panose="020B0609070205080204" pitchFamily="49" charset="-128"/>
            </a:endParaRPr>
          </a:p>
          <a:p>
            <a:r>
              <a:rPr lang="ja-JP" altLang="en-US" sz="1400" dirty="0">
                <a:latin typeface="HG丸ｺﾞｼｯｸM-PRO" panose="020F0600000000000000" pitchFamily="50" charset="-128"/>
                <a:ea typeface="HG丸ｺﾞｼｯｸM-PRO" panose="020F0600000000000000" pitchFamily="50" charset="-128"/>
              </a:rPr>
              <a:t>　　</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b="1" u="sng" dirty="0">
              <a:latin typeface="HG丸ｺﾞｼｯｸM-PRO" panose="020F0600000000000000" pitchFamily="50" charset="-128"/>
              <a:ea typeface="HG丸ｺﾞｼｯｸM-PRO" panose="020F0600000000000000" pitchFamily="50" charset="-128"/>
            </a:endParaRPr>
          </a:p>
          <a:p>
            <a:endParaRPr lang="en-US" altLang="ja-JP" sz="1400" b="1" u="sng" dirty="0">
              <a:latin typeface="HG丸ｺﾞｼｯｸM-PRO" panose="020F0600000000000000" pitchFamily="50" charset="-128"/>
              <a:ea typeface="HG丸ｺﾞｼｯｸM-PRO" panose="020F0600000000000000" pitchFamily="50" charset="-128"/>
            </a:endParaRPr>
          </a:p>
          <a:p>
            <a:pPr algn="r"/>
            <a:r>
              <a:rPr lang="ja-JP" altLang="en-US" sz="1200" dirty="0">
                <a:latin typeface="ＭＳ ゴシック" panose="020B0609070205080204" pitchFamily="49" charset="-128"/>
                <a:ea typeface="ＭＳ ゴシック" panose="020B0609070205080204" pitchFamily="49" charset="-128"/>
              </a:rPr>
              <a:t>以上</a:t>
            </a:r>
            <a:endParaRPr lang="en-US" altLang="ja-JP"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2375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45544" y="231732"/>
            <a:ext cx="5759006" cy="8263801"/>
          </a:xfrm>
          <a:prstGeom prst="rect">
            <a:avLst/>
          </a:prstGeom>
          <a:ln>
            <a:solidFill>
              <a:schemeClr val="tx1"/>
            </a:solidFill>
            <a:prstDash val="solid"/>
          </a:ln>
        </p:spPr>
        <p:txBody>
          <a:bodyPr wrap="square">
            <a:spAutoFit/>
          </a:bodyPr>
          <a:lstStyle/>
          <a:p>
            <a:pPr marL="384175" indent="-384175" algn="ctr">
              <a:spcAft>
                <a:spcPts val="0"/>
              </a:spcAft>
            </a:pPr>
            <a:r>
              <a:rPr lang="ja-JP" altLang="ja-JP" sz="1600" b="1" u="sng" kern="100" dirty="0">
                <a:latin typeface="Century" panose="02040604050505020304" pitchFamily="18" charset="0"/>
                <a:ea typeface="ＭＳ ゴシック" panose="020B0609070205080204" pitchFamily="49" charset="-128"/>
                <a:cs typeface="Times New Roman" panose="02020603050405020304" pitchFamily="18" charset="0"/>
              </a:rPr>
              <a:t>ブロック協議会規則</a:t>
            </a:r>
            <a:endParaRPr lang="ja-JP" altLang="ja-JP" sz="1200" b="1" u="sng" kern="100" dirty="0">
              <a:latin typeface="Century" panose="02040604050505020304" pitchFamily="18" charset="0"/>
              <a:ea typeface="ＭＳ 明朝" panose="02020609040205080304" pitchFamily="17" charset="-128"/>
              <a:cs typeface="Times New Roman" panose="02020603050405020304" pitchFamily="18" charset="0"/>
            </a:endParaRPr>
          </a:p>
          <a:p>
            <a:pPr marL="264160" indent="-264160" algn="just">
              <a:spcAft>
                <a:spcPts val="0"/>
              </a:spcAft>
            </a:pPr>
            <a:r>
              <a:rPr lang="en-US" altLang="ja-JP" sz="1100"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（目的）</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第</a:t>
            </a:r>
            <a:r>
              <a:rPr lang="en-US" altLang="ja-JP" sz="1200" dirty="0">
                <a:latin typeface="ＭＳ ゴシック" panose="020B0609070205080204" pitchFamily="49" charset="-128"/>
                <a:ea typeface="ＭＳ ゴシック" panose="020B0609070205080204" pitchFamily="49" charset="-128"/>
              </a:rPr>
              <a:t>1</a:t>
            </a:r>
            <a:r>
              <a:rPr lang="ja-JP" altLang="en-US" sz="1200" dirty="0">
                <a:latin typeface="ＭＳ ゴシック" panose="020B0609070205080204" pitchFamily="49" charset="-128"/>
                <a:ea typeface="ＭＳ ゴシック" panose="020B0609070205080204" pitchFamily="49" charset="-128"/>
              </a:rPr>
              <a:t>条	一般社団法人日本損害保険代理業協会（以下「本会」という。）は、定款第</a:t>
            </a:r>
            <a:r>
              <a:rPr lang="en-US" altLang="ja-JP" sz="1200" dirty="0">
                <a:latin typeface="ＭＳ ゴシック" panose="020B0609070205080204" pitchFamily="49" charset="-128"/>
                <a:ea typeface="ＭＳ ゴシック" panose="020B0609070205080204" pitchFamily="49" charset="-128"/>
              </a:rPr>
              <a:t>47</a:t>
            </a:r>
            <a:r>
              <a:rPr lang="ja-JP" altLang="en-US" sz="1200" dirty="0">
                <a:latin typeface="ＭＳ ゴシック" panose="020B0609070205080204" pitchFamily="49" charset="-128"/>
                <a:ea typeface="ＭＳ ゴシック" panose="020B0609070205080204" pitchFamily="49" charset="-128"/>
              </a:rPr>
              <a:t>条の規定に基づき、各代協における事業推進のため、ブロック協議会規則（以下「本規則」という。）を定める。</a:t>
            </a:r>
          </a:p>
          <a:p>
            <a:pPr marL="264160" indent="-264160" algn="just">
              <a:spcAft>
                <a:spcPts val="0"/>
              </a:spcAft>
            </a:pPr>
            <a:endParaRPr lang="ja-JP" altLang="en-US" sz="1200" dirty="0">
              <a:latin typeface="ＭＳ ゴシック" panose="020B0609070205080204" pitchFamily="49" charset="-128"/>
              <a:ea typeface="ＭＳ ゴシック" panose="020B0609070205080204" pitchFamily="49" charset="-128"/>
            </a:endParaRP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（設置及び構成と運営）</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第</a:t>
            </a:r>
            <a:r>
              <a:rPr lang="en-US" altLang="ja-JP" sz="1200" dirty="0">
                <a:latin typeface="ＭＳ ゴシック" panose="020B0609070205080204" pitchFamily="49" charset="-128"/>
                <a:ea typeface="ＭＳ ゴシック" panose="020B0609070205080204" pitchFamily="49" charset="-128"/>
              </a:rPr>
              <a:t>2</a:t>
            </a:r>
            <a:r>
              <a:rPr lang="ja-JP" altLang="en-US" sz="1200" dirty="0">
                <a:latin typeface="ＭＳ ゴシック" panose="020B0609070205080204" pitchFamily="49" charset="-128"/>
                <a:ea typeface="ＭＳ ゴシック" panose="020B0609070205080204" pitchFamily="49" charset="-128"/>
              </a:rPr>
              <a:t>条	定款第</a:t>
            </a:r>
            <a:r>
              <a:rPr lang="en-US" altLang="ja-JP" sz="1200" dirty="0">
                <a:latin typeface="ＭＳ ゴシック" panose="020B0609070205080204" pitchFamily="49" charset="-128"/>
                <a:ea typeface="ＭＳ ゴシック" panose="020B0609070205080204" pitchFamily="49" charset="-128"/>
              </a:rPr>
              <a:t>5</a:t>
            </a:r>
            <a:r>
              <a:rPr lang="ja-JP" altLang="en-US" sz="1200" dirty="0">
                <a:latin typeface="ＭＳ ゴシック" panose="020B0609070205080204" pitchFamily="49" charset="-128"/>
                <a:ea typeface="ＭＳ ゴシック" panose="020B0609070205080204" pitchFamily="49" charset="-128"/>
              </a:rPr>
              <a:t>条第</a:t>
            </a:r>
            <a:r>
              <a:rPr lang="en-US" altLang="ja-JP" sz="1200" dirty="0">
                <a:latin typeface="ＭＳ ゴシック" panose="020B0609070205080204" pitchFamily="49" charset="-128"/>
                <a:ea typeface="ＭＳ ゴシック" panose="020B0609070205080204" pitchFamily="49" charset="-128"/>
              </a:rPr>
              <a:t>1</a:t>
            </a:r>
            <a:r>
              <a:rPr lang="ja-JP" altLang="en-US" sz="1200" dirty="0">
                <a:latin typeface="ＭＳ ゴシック" panose="020B0609070205080204" pitchFamily="49" charset="-128"/>
                <a:ea typeface="ＭＳ ゴシック" panose="020B0609070205080204" pitchFamily="49" charset="-128"/>
              </a:rPr>
              <a:t>項第</a:t>
            </a:r>
            <a:r>
              <a:rPr lang="en-US" altLang="ja-JP" sz="1200" dirty="0">
                <a:latin typeface="ＭＳ ゴシック" panose="020B0609070205080204" pitchFamily="49" charset="-128"/>
                <a:ea typeface="ＭＳ ゴシック" panose="020B0609070205080204" pitchFamily="49" charset="-128"/>
              </a:rPr>
              <a:t>1</a:t>
            </a:r>
            <a:r>
              <a:rPr lang="ja-JP" altLang="en-US" sz="1200" dirty="0">
                <a:latin typeface="ＭＳ ゴシック" panose="020B0609070205080204" pitchFamily="49" charset="-128"/>
                <a:ea typeface="ＭＳ ゴシック" panose="020B0609070205080204" pitchFamily="49" charset="-128"/>
              </a:rPr>
              <a:t>号の社員（正会員）（以下、「都道府県代協」という。）は、別表に定める地域ごとに、ブロック協議会（以下「協議会」という。）を設置する。</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２．協議会は、同一ブロック内に所在する都道府県代協をもって構成する。その役員の中より選出された者と本会地域担当理事及び委員会の委員等で運営する。</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３．本会地域担当理事は、ブロック全体を統括する。</a:t>
            </a:r>
          </a:p>
          <a:p>
            <a:pPr marL="264160" indent="-264160" algn="just">
              <a:spcAft>
                <a:spcPts val="0"/>
              </a:spcAft>
            </a:pPr>
            <a:endParaRPr lang="ja-JP" altLang="en-US" sz="1200" dirty="0">
              <a:latin typeface="ＭＳ ゴシック" panose="020B0609070205080204" pitchFamily="49" charset="-128"/>
              <a:ea typeface="ＭＳ ゴシック" panose="020B0609070205080204" pitchFamily="49" charset="-128"/>
            </a:endParaRP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（事業）</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第</a:t>
            </a:r>
            <a:r>
              <a:rPr lang="en-US" altLang="ja-JP" sz="1200" dirty="0">
                <a:latin typeface="ＭＳ ゴシック" panose="020B0609070205080204" pitchFamily="49" charset="-128"/>
                <a:ea typeface="ＭＳ ゴシック" panose="020B0609070205080204" pitchFamily="49" charset="-128"/>
              </a:rPr>
              <a:t>3</a:t>
            </a:r>
            <a:r>
              <a:rPr lang="ja-JP" altLang="en-US" sz="1200" dirty="0">
                <a:latin typeface="ＭＳ ゴシック" panose="020B0609070205080204" pitchFamily="49" charset="-128"/>
                <a:ea typeface="ＭＳ ゴシック" panose="020B0609070205080204" pitchFamily="49" charset="-128"/>
              </a:rPr>
              <a:t>条	協議会は、次の事業を行う。</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一　本会の事業を分掌し、ブロック内における推進、具体化に関する業務</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二　ブロック内に所在する都道府県代協間の情報交換、連絡、調整に関する業務</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三　ブロック内の地域性に立脚し、都道府県代協間に共通する事項、又は共同して行う事業の推進に関する業務</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四　本会に対する意見具申、提案に関する業務</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五　ブロック選出の日本代協委員会委員の選出</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六　その他、ブロックとして本会の目的達成に必要な業務</a:t>
            </a:r>
          </a:p>
          <a:p>
            <a:pPr marL="264160" indent="-264160" algn="just">
              <a:spcAft>
                <a:spcPts val="0"/>
              </a:spcAft>
            </a:pPr>
            <a:endParaRPr lang="ja-JP" altLang="en-US" sz="1200" dirty="0">
              <a:latin typeface="ＭＳ ゴシック" panose="020B0609070205080204" pitchFamily="49" charset="-128"/>
              <a:ea typeface="ＭＳ ゴシック" panose="020B0609070205080204" pitchFamily="49" charset="-128"/>
            </a:endParaRP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（役員）</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第</a:t>
            </a:r>
            <a:r>
              <a:rPr lang="en-US" altLang="ja-JP" sz="1200" dirty="0">
                <a:latin typeface="ＭＳ ゴシック" panose="020B0609070205080204" pitchFamily="49" charset="-128"/>
                <a:ea typeface="ＭＳ ゴシック" panose="020B0609070205080204" pitchFamily="49" charset="-128"/>
              </a:rPr>
              <a:t>4</a:t>
            </a:r>
            <a:r>
              <a:rPr lang="ja-JP" altLang="en-US" sz="1200" dirty="0">
                <a:latin typeface="ＭＳ ゴシック" panose="020B0609070205080204" pitchFamily="49" charset="-128"/>
                <a:ea typeface="ＭＳ ゴシック" panose="020B0609070205080204" pitchFamily="49" charset="-128"/>
              </a:rPr>
              <a:t>条	協議会は、ブロック長を置く。ブロック長は協議会の運営を行う。</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２．必要に応じてその他の役員を置くことができる。</a:t>
            </a:r>
          </a:p>
          <a:p>
            <a:pPr marL="264160" indent="-264160" algn="just">
              <a:spcAft>
                <a:spcPts val="0"/>
              </a:spcAft>
            </a:pPr>
            <a:endParaRPr lang="ja-JP" altLang="en-US" sz="1200" dirty="0">
              <a:latin typeface="ＭＳ ゴシック" panose="020B0609070205080204" pitchFamily="49" charset="-128"/>
              <a:ea typeface="ＭＳ ゴシック" panose="020B0609070205080204" pitchFamily="49" charset="-128"/>
            </a:endParaRP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（会議）</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第</a:t>
            </a:r>
            <a:r>
              <a:rPr lang="en-US" altLang="ja-JP" sz="1200" dirty="0">
                <a:latin typeface="ＭＳ ゴシック" panose="020B0609070205080204" pitchFamily="49" charset="-128"/>
                <a:ea typeface="ＭＳ ゴシック" panose="020B0609070205080204" pitchFamily="49" charset="-128"/>
              </a:rPr>
              <a:t>5</a:t>
            </a:r>
            <a:r>
              <a:rPr lang="ja-JP" altLang="en-US" sz="1200" dirty="0">
                <a:latin typeface="ＭＳ ゴシック" panose="020B0609070205080204" pitchFamily="49" charset="-128"/>
                <a:ea typeface="ＭＳ ゴシック" panose="020B0609070205080204" pitchFamily="49" charset="-128"/>
              </a:rPr>
              <a:t>条	協議会の招集は、ブロック長が行い、原則として年</a:t>
            </a:r>
            <a:r>
              <a:rPr lang="en-US" altLang="ja-JP" sz="1200" dirty="0">
                <a:latin typeface="ＭＳ ゴシック" panose="020B0609070205080204" pitchFamily="49" charset="-128"/>
                <a:ea typeface="ＭＳ ゴシック" panose="020B0609070205080204" pitchFamily="49" charset="-128"/>
              </a:rPr>
              <a:t>4</a:t>
            </a:r>
            <a:r>
              <a:rPr lang="ja-JP" altLang="en-US" sz="1200" dirty="0">
                <a:latin typeface="ＭＳ ゴシック" panose="020B0609070205080204" pitchFamily="49" charset="-128"/>
                <a:ea typeface="ＭＳ ゴシック" panose="020B0609070205080204" pitchFamily="49" charset="-128"/>
              </a:rPr>
              <a:t>回以上会議を開催することとする。</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２．ブロック長は、協議会の議事について議事録を作成し、その都度会議の内容を本会に報告する。</a:t>
            </a:r>
          </a:p>
          <a:p>
            <a:pPr marL="264160" indent="-264160" algn="just">
              <a:spcAft>
                <a:spcPts val="0"/>
              </a:spcAft>
            </a:pPr>
            <a:endParaRPr lang="ja-JP" altLang="en-US" sz="1200" dirty="0">
              <a:latin typeface="ＭＳ ゴシック" panose="020B0609070205080204" pitchFamily="49" charset="-128"/>
              <a:ea typeface="ＭＳ ゴシック" panose="020B0609070205080204" pitchFamily="49" charset="-128"/>
            </a:endParaRP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（経費）</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第</a:t>
            </a:r>
            <a:r>
              <a:rPr lang="en-US" altLang="ja-JP" sz="1200" dirty="0">
                <a:latin typeface="ＭＳ ゴシック" panose="020B0609070205080204" pitchFamily="49" charset="-128"/>
                <a:ea typeface="ＭＳ ゴシック" panose="020B0609070205080204" pitchFamily="49" charset="-128"/>
              </a:rPr>
              <a:t>6</a:t>
            </a:r>
            <a:r>
              <a:rPr lang="ja-JP" altLang="en-US" sz="1200" dirty="0">
                <a:latin typeface="ＭＳ ゴシック" panose="020B0609070205080204" pitchFamily="49" charset="-128"/>
                <a:ea typeface="ＭＳ ゴシック" panose="020B0609070205080204" pitchFamily="49" charset="-128"/>
              </a:rPr>
              <a:t>条　本会は、協議会運営に要する経費のうち本規則第</a:t>
            </a:r>
            <a:r>
              <a:rPr lang="en-US" altLang="ja-JP" sz="1200" dirty="0">
                <a:latin typeface="ＭＳ ゴシック" panose="020B0609070205080204" pitchFamily="49" charset="-128"/>
                <a:ea typeface="ＭＳ ゴシック" panose="020B0609070205080204" pitchFamily="49" charset="-128"/>
              </a:rPr>
              <a:t>3</a:t>
            </a:r>
            <a:r>
              <a:rPr lang="ja-JP" altLang="en-US" sz="1200" dirty="0">
                <a:latin typeface="ＭＳ ゴシック" panose="020B0609070205080204" pitchFamily="49" charset="-128"/>
                <a:ea typeface="ＭＳ ゴシック" panose="020B0609070205080204" pitchFamily="49" charset="-128"/>
              </a:rPr>
              <a:t>条の業務に充てるものとして、ブロック対策費を支給する。</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２．ブロック対策費は、毎年</a:t>
            </a:r>
            <a:r>
              <a:rPr lang="en-US" altLang="ja-JP" sz="1200" dirty="0">
                <a:latin typeface="ＭＳ ゴシック" panose="020B0609070205080204" pitchFamily="49" charset="-128"/>
                <a:ea typeface="ＭＳ ゴシック" panose="020B0609070205080204" pitchFamily="49" charset="-128"/>
              </a:rPr>
              <a:t>4</a:t>
            </a:r>
            <a:r>
              <a:rPr lang="ja-JP" altLang="en-US" sz="1200" dirty="0">
                <a:latin typeface="ＭＳ ゴシック" panose="020B0609070205080204" pitchFamily="49" charset="-128"/>
                <a:ea typeface="ＭＳ ゴシック" panose="020B0609070205080204" pitchFamily="49" charset="-128"/>
              </a:rPr>
              <a:t>月</a:t>
            </a:r>
            <a:r>
              <a:rPr lang="en-US" altLang="ja-JP" sz="1200" dirty="0">
                <a:latin typeface="ＭＳ ゴシック" panose="020B0609070205080204" pitchFamily="49" charset="-128"/>
                <a:ea typeface="ＭＳ ゴシック" panose="020B0609070205080204" pitchFamily="49" charset="-128"/>
              </a:rPr>
              <a:t>1</a:t>
            </a:r>
            <a:r>
              <a:rPr lang="ja-JP" altLang="en-US" sz="1200" dirty="0">
                <a:latin typeface="ＭＳ ゴシック" panose="020B0609070205080204" pitchFamily="49" charset="-128"/>
                <a:ea typeface="ＭＳ ゴシック" panose="020B0609070205080204" pitchFamily="49" charset="-128"/>
              </a:rPr>
              <a:t>日に始まり翌年</a:t>
            </a:r>
            <a:r>
              <a:rPr lang="en-US" altLang="ja-JP" sz="1200" dirty="0">
                <a:latin typeface="ＭＳ ゴシック" panose="020B0609070205080204" pitchFamily="49" charset="-128"/>
                <a:ea typeface="ＭＳ ゴシック" panose="020B0609070205080204" pitchFamily="49" charset="-128"/>
              </a:rPr>
              <a:t>3</a:t>
            </a:r>
            <a:r>
              <a:rPr lang="ja-JP" altLang="en-US" sz="1200" dirty="0">
                <a:latin typeface="ＭＳ ゴシック" panose="020B0609070205080204" pitchFamily="49" charset="-128"/>
                <a:ea typeface="ＭＳ ゴシック" panose="020B0609070205080204" pitchFamily="49" charset="-128"/>
              </a:rPr>
              <a:t>月</a:t>
            </a:r>
            <a:r>
              <a:rPr lang="en-US" altLang="ja-JP" sz="1200" dirty="0">
                <a:latin typeface="ＭＳ ゴシック" panose="020B0609070205080204" pitchFamily="49" charset="-128"/>
                <a:ea typeface="ＭＳ ゴシック" panose="020B0609070205080204" pitchFamily="49" charset="-128"/>
              </a:rPr>
              <a:t>31</a:t>
            </a:r>
            <a:r>
              <a:rPr lang="ja-JP" altLang="en-US" sz="1200" dirty="0">
                <a:latin typeface="ＭＳ ゴシック" panose="020B0609070205080204" pitchFamily="49" charset="-128"/>
                <a:ea typeface="ＭＳ ゴシック" panose="020B0609070205080204" pitchFamily="49" charset="-128"/>
              </a:rPr>
              <a:t>日に終わる会計年度ごとの予算枠をブロック単位で設ける。ブロック対策費は、各協議会への事前配付は行わず、証憑書類を添付した請求書または精算書に基づき、請求の都度、支給する。高額な場合は、支払先から本会あての請求書を徴求し、本会から予算枠の範囲内で直接支払う。</a:t>
            </a:r>
          </a:p>
        </p:txBody>
      </p:sp>
    </p:spTree>
    <p:extLst>
      <p:ext uri="{BB962C8B-B14F-4D97-AF65-F5344CB8AC3E}">
        <p14:creationId xmlns:p14="http://schemas.microsoft.com/office/powerpoint/2010/main" val="1205347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375447975"/>
              </p:ext>
            </p:extLst>
          </p:nvPr>
        </p:nvGraphicFramePr>
        <p:xfrm>
          <a:off x="606424" y="2743869"/>
          <a:ext cx="2936875" cy="2875280"/>
        </p:xfrm>
        <a:graphic>
          <a:graphicData uri="http://schemas.openxmlformats.org/drawingml/2006/table">
            <a:tbl>
              <a:tblPr firstRow="1" firstCol="1" lastRow="1" lastCol="1" bandRow="1" bandCol="1"/>
              <a:tblGrid>
                <a:gridCol w="879445">
                  <a:extLst>
                    <a:ext uri="{9D8B030D-6E8A-4147-A177-3AD203B41FA5}">
                      <a16:colId xmlns:a16="http://schemas.microsoft.com/office/drawing/2014/main" val="9353366"/>
                    </a:ext>
                  </a:extLst>
                </a:gridCol>
                <a:gridCol w="2057430">
                  <a:extLst>
                    <a:ext uri="{9D8B030D-6E8A-4147-A177-3AD203B41FA5}">
                      <a16:colId xmlns:a16="http://schemas.microsoft.com/office/drawing/2014/main" val="418238212"/>
                    </a:ext>
                  </a:extLst>
                </a:gridCol>
              </a:tblGrid>
              <a:tr h="0">
                <a:tc>
                  <a:txBody>
                    <a:bodyPr/>
                    <a:lstStyle/>
                    <a:p>
                      <a:pPr marL="264160" indent="-264160" algn="ctr">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ブロック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ctr">
                        <a:spcAft>
                          <a:spcPts val="0"/>
                        </a:spcAft>
                      </a:pPr>
                      <a:r>
                        <a:rPr lang="ja-JP" altLang="en-US" sz="1050" kern="100" dirty="0">
                          <a:effectLst/>
                          <a:latin typeface="Century" panose="02040604050505020304" pitchFamily="18" charset="0"/>
                          <a:ea typeface="ＭＳ 明朝" panose="02020609040205080304" pitchFamily="17" charset="-128"/>
                          <a:cs typeface="Times New Roman" panose="02020603050405020304" pitchFamily="18" charset="0"/>
                        </a:rPr>
                        <a:t>構成代協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5504268"/>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北海道</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北海道</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7232681"/>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北東北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青森、岩手、秋田</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6774111"/>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南東北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宮城、山形、福島</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989827"/>
                  </a:ext>
                </a:extLst>
              </a:tr>
              <a:tr h="19304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上信越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新潟、長野、群馬</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4341525"/>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東関東</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栃木、茨城、埼玉、千葉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792576"/>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南関東</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神奈川、山梨</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307708"/>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東京</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東京</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8081321"/>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東海</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静岡、愛知、岐阜、三重</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549483"/>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北陸</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富山、石川、福井</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1553487"/>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近畿</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滋賀、京都、奈良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2934284"/>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阪神</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大阪、兵庫、和歌山</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8812878"/>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東中国</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岡山、鳥取、島根</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5274293"/>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西中国</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広島、山口</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886028"/>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四国</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徳島、香川、愛媛、高知</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4719362"/>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九州北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福岡、大分、佐賀、長崎</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7239476"/>
                  </a:ext>
                </a:extLst>
              </a:tr>
              <a:tr h="0">
                <a:tc>
                  <a:txBody>
                    <a:bodyPr/>
                    <a:lstStyle/>
                    <a:p>
                      <a:pPr marL="264160" indent="-264160" algn="just">
                        <a:spcAft>
                          <a:spcPts val="0"/>
                        </a:spcAft>
                      </a:pPr>
                      <a:r>
                        <a:rPr lang="ja-JP" sz="1100" kern="100">
                          <a:effectLst/>
                          <a:latin typeface="Century" panose="02040604050505020304" pitchFamily="18" charset="0"/>
                          <a:ea typeface="ＭＳ ゴシック" panose="020B0609070205080204" pitchFamily="49" charset="-128"/>
                          <a:cs typeface="Times New Roman" panose="02020603050405020304" pitchFamily="18" charset="0"/>
                        </a:rPr>
                        <a:t>九州南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4160" indent="-264160" algn="just">
                        <a:spcAft>
                          <a:spcPts val="0"/>
                        </a:spcAft>
                      </a:pPr>
                      <a:r>
                        <a:rPr lang="ja-JP" sz="1100" kern="100" dirty="0">
                          <a:effectLst/>
                          <a:latin typeface="Century" panose="02040604050505020304" pitchFamily="18" charset="0"/>
                          <a:ea typeface="ＭＳ ゴシック" panose="020B0609070205080204" pitchFamily="49" charset="-128"/>
                          <a:cs typeface="Times New Roman" panose="02020603050405020304" pitchFamily="18" charset="0"/>
                        </a:rPr>
                        <a:t>宮﨑、熊本、鹿児島、沖縄</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2738929"/>
                  </a:ext>
                </a:extLst>
              </a:tr>
            </a:tbl>
          </a:graphicData>
        </a:graphic>
      </p:graphicFrame>
      <p:sp>
        <p:nvSpPr>
          <p:cNvPr id="7" name="Rectangle 2"/>
          <p:cNvSpPr>
            <a:spLocks noChangeArrowheads="1"/>
          </p:cNvSpPr>
          <p:nvPr/>
        </p:nvSpPr>
        <p:spPr bwMode="auto">
          <a:xfrm>
            <a:off x="469232" y="341997"/>
            <a:ext cx="5835321" cy="817146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64160" indent="-264160" algn="just">
              <a:spcAft>
                <a:spcPts val="0"/>
              </a:spcAft>
            </a:pPr>
            <a:r>
              <a:rPr lang="ja-JP" altLang="en-US" sz="1100" dirty="0">
                <a:latin typeface="ＭＳ ゴシック" panose="020B0609070205080204" pitchFamily="49" charset="-128"/>
                <a:ea typeface="ＭＳ ゴシック" panose="020B0609070205080204" pitchFamily="49" charset="-128"/>
              </a:rPr>
              <a:t>３．ブロック対策費の年度単位支給額は、本条第</a:t>
            </a:r>
            <a:r>
              <a:rPr lang="en-US" altLang="ja-JP" sz="1100" dirty="0">
                <a:latin typeface="ＭＳ ゴシック" panose="020B0609070205080204" pitchFamily="49" charset="-128"/>
                <a:ea typeface="ＭＳ ゴシック" panose="020B0609070205080204" pitchFamily="49" charset="-128"/>
              </a:rPr>
              <a:t>2</a:t>
            </a:r>
            <a:r>
              <a:rPr lang="ja-JP" altLang="en-US" sz="1100" dirty="0">
                <a:latin typeface="ＭＳ ゴシック" panose="020B0609070205080204" pitchFamily="49" charset="-128"/>
                <a:ea typeface="ＭＳ ゴシック" panose="020B0609070205080204" pitchFamily="49" charset="-128"/>
              </a:rPr>
              <a:t>項に定める予算枠を限度とし、予算枠に到達した時点で支給を停止する。予算枠に到達しなかった場合の翌会計年度への残額繰り越しは行わない。</a:t>
            </a:r>
            <a:endParaRPr lang="ja-JP" altLang="en-US" sz="1100" dirty="0"/>
          </a:p>
          <a:p>
            <a:pPr marL="264160" indent="-264160" algn="just">
              <a:spcAft>
                <a:spcPts val="0"/>
              </a:spcAft>
            </a:pP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４．各協議会は、所属する都道府県代協から会費等を徴収してその活動費とすることができる。</a:t>
            </a:r>
          </a:p>
          <a:p>
            <a:pPr marL="264160" indent="-264160" algn="just">
              <a:spcAft>
                <a:spcPts val="0"/>
              </a:spcAft>
            </a:pPr>
            <a:endParaRPr lang="ja-JP" altLang="en-US" sz="1200" dirty="0">
              <a:latin typeface="ＭＳ ゴシック" panose="020B0609070205080204" pitchFamily="49" charset="-128"/>
              <a:ea typeface="ＭＳ ゴシック" panose="020B0609070205080204" pitchFamily="49" charset="-128"/>
            </a:endParaRP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（変更）</a:t>
            </a:r>
          </a:p>
          <a:p>
            <a:pPr marL="264160" indent="-264160" algn="just">
              <a:spcAft>
                <a:spcPts val="0"/>
              </a:spcAft>
            </a:pPr>
            <a:r>
              <a:rPr lang="ja-JP" altLang="en-US" sz="1200" dirty="0">
                <a:latin typeface="ＭＳ ゴシック" panose="020B0609070205080204" pitchFamily="49" charset="-128"/>
                <a:ea typeface="ＭＳ ゴシック" panose="020B0609070205080204" pitchFamily="49" charset="-128"/>
              </a:rPr>
              <a:t>第</a:t>
            </a:r>
            <a:r>
              <a:rPr lang="en-US" altLang="ja-JP" sz="1200" dirty="0">
                <a:latin typeface="ＭＳ ゴシック" panose="020B0609070205080204" pitchFamily="49" charset="-128"/>
                <a:ea typeface="ＭＳ ゴシック" panose="020B0609070205080204" pitchFamily="49" charset="-128"/>
              </a:rPr>
              <a:t>7</a:t>
            </a:r>
            <a:r>
              <a:rPr lang="ja-JP" altLang="en-US" sz="1200" dirty="0">
                <a:latin typeface="ＭＳ ゴシック" panose="020B0609070205080204" pitchFamily="49" charset="-128"/>
                <a:ea typeface="ＭＳ ゴシック" panose="020B0609070205080204" pitchFamily="49" charset="-128"/>
              </a:rPr>
              <a:t>条	本規則の改廃は、定款第</a:t>
            </a:r>
            <a:r>
              <a:rPr lang="en-US" altLang="ja-JP" sz="1200" dirty="0">
                <a:latin typeface="ＭＳ ゴシック" panose="020B0609070205080204" pitchFamily="49" charset="-128"/>
                <a:ea typeface="ＭＳ ゴシック" panose="020B0609070205080204" pitchFamily="49" charset="-128"/>
              </a:rPr>
              <a:t>47</a:t>
            </a:r>
            <a:r>
              <a:rPr lang="ja-JP" altLang="en-US" sz="1200" dirty="0">
                <a:latin typeface="ＭＳ ゴシック" panose="020B0609070205080204" pitchFamily="49" charset="-128"/>
                <a:ea typeface="ＭＳ ゴシック" panose="020B0609070205080204" pitchFamily="49" charset="-128"/>
              </a:rPr>
              <a:t>条の規定に従い、理事会の決議を経なければならない。</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（第</a:t>
            </a:r>
            <a:r>
              <a:rPr kumimoji="0" lang="en-US"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a:t>
            </a:r>
            <a:r>
              <a:rPr kumimoji="0"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条第</a:t>
            </a:r>
            <a:r>
              <a:rPr kumimoji="0" lang="en-US"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a:t>
            </a:r>
            <a:r>
              <a:rPr kumimoji="0"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項の別表）</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ブロック協議会構成</a:t>
            </a:r>
            <a:endParaRPr kumimoji="0"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highlight>
                <a:srgbClr val="FFFF00"/>
              </a:highligh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264160" indent="-264160" algn="just">
              <a:spcAft>
                <a:spcPts val="0"/>
              </a:spcAft>
            </a:pPr>
            <a:endParaRPr lang="ja-JP" altLang="en-US" sz="1100" dirty="0">
              <a:highlight>
                <a:srgbClr val="FFFF00"/>
              </a:highlight>
              <a:latin typeface="ＭＳ ゴシック" panose="020B0609070205080204" pitchFamily="49" charset="-128"/>
              <a:ea typeface="ＭＳ ゴシック" panose="020B0609070205080204" pitchFamily="49" charset="-128"/>
            </a:endParaRPr>
          </a:p>
          <a:p>
            <a:pPr marL="264160" indent="-264160" algn="just">
              <a:spcAft>
                <a:spcPts val="0"/>
              </a:spcAft>
            </a:pPr>
            <a:r>
              <a:rPr lang="ja-JP" altLang="en-US" sz="1100" dirty="0">
                <a:latin typeface="ＭＳ ゴシック" panose="020B0609070205080204" pitchFamily="49" charset="-128"/>
                <a:ea typeface="ＭＳ ゴシック" panose="020B0609070205080204" pitchFamily="49" charset="-128"/>
              </a:rPr>
              <a:t>（附則）</a:t>
            </a:r>
          </a:p>
          <a:p>
            <a:pPr marL="264160" indent="-264160" algn="just">
              <a:spcAft>
                <a:spcPts val="0"/>
              </a:spcAft>
            </a:pPr>
            <a:r>
              <a:rPr lang="ja-JP" altLang="en-US" sz="1100" dirty="0">
                <a:latin typeface="ＭＳ ゴシック" panose="020B0609070205080204" pitchFamily="49" charset="-128"/>
                <a:ea typeface="ＭＳ ゴシック" panose="020B0609070205080204" pitchFamily="49" charset="-128"/>
              </a:rPr>
              <a:t>第</a:t>
            </a:r>
            <a:r>
              <a:rPr lang="en-US" altLang="ja-JP" sz="1100" dirty="0">
                <a:latin typeface="ＭＳ ゴシック" panose="020B0609070205080204" pitchFamily="49" charset="-128"/>
                <a:ea typeface="ＭＳ ゴシック" panose="020B0609070205080204" pitchFamily="49" charset="-128"/>
              </a:rPr>
              <a:t>8</a:t>
            </a:r>
            <a:r>
              <a:rPr lang="ja-JP" altLang="en-US" sz="1100" dirty="0">
                <a:latin typeface="ＭＳ ゴシック" panose="020B0609070205080204" pitchFamily="49" charset="-128"/>
                <a:ea typeface="ＭＳ ゴシック" panose="020B0609070205080204" pitchFamily="49" charset="-128"/>
              </a:rPr>
              <a:t>条　本規則は、平成</a:t>
            </a:r>
            <a:r>
              <a:rPr lang="en-US" altLang="ja-JP" sz="1100" dirty="0">
                <a:latin typeface="ＭＳ ゴシック" panose="020B0609070205080204" pitchFamily="49" charset="-128"/>
                <a:ea typeface="ＭＳ ゴシック" panose="020B0609070205080204" pitchFamily="49" charset="-128"/>
              </a:rPr>
              <a:t>25</a:t>
            </a:r>
            <a:r>
              <a:rPr lang="ja-JP" altLang="en-US" sz="1100" dirty="0">
                <a:latin typeface="ＭＳ ゴシック" panose="020B0609070205080204" pitchFamily="49" charset="-128"/>
                <a:ea typeface="ＭＳ ゴシック" panose="020B0609070205080204" pitchFamily="49" charset="-128"/>
              </a:rPr>
              <a:t>年</a:t>
            </a:r>
            <a:r>
              <a:rPr lang="en-US" altLang="ja-JP" sz="1100" dirty="0">
                <a:latin typeface="ＭＳ ゴシック" panose="020B0609070205080204" pitchFamily="49" charset="-128"/>
                <a:ea typeface="ＭＳ ゴシック" panose="020B0609070205080204" pitchFamily="49" charset="-128"/>
              </a:rPr>
              <a:t>4</a:t>
            </a:r>
            <a:r>
              <a:rPr lang="ja-JP" altLang="en-US" sz="1100" dirty="0">
                <a:latin typeface="ＭＳ ゴシック" panose="020B0609070205080204" pitchFamily="49" charset="-128"/>
                <a:ea typeface="ＭＳ ゴシック" panose="020B0609070205080204" pitchFamily="49" charset="-128"/>
              </a:rPr>
              <a:t>月</a:t>
            </a:r>
            <a:r>
              <a:rPr lang="en-US" altLang="ja-JP" sz="1100" dirty="0">
                <a:latin typeface="ＭＳ ゴシック" panose="020B0609070205080204" pitchFamily="49" charset="-128"/>
                <a:ea typeface="ＭＳ ゴシック" panose="020B0609070205080204" pitchFamily="49" charset="-128"/>
              </a:rPr>
              <a:t>1</a:t>
            </a:r>
            <a:r>
              <a:rPr lang="ja-JP" altLang="en-US" sz="1100" dirty="0">
                <a:latin typeface="ＭＳ ゴシック" panose="020B0609070205080204" pitchFamily="49" charset="-128"/>
                <a:ea typeface="ＭＳ ゴシック" panose="020B0609070205080204" pitchFamily="49" charset="-128"/>
              </a:rPr>
              <a:t>日より施行する。</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2023</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12</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日  理事会改定（</a:t>
            </a:r>
            <a:r>
              <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日より施行）</a:t>
            </a: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2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100" dirty="0">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highlight>
                <a:srgbClr val="FFFF00"/>
              </a:highligh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61242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52083" y="276294"/>
            <a:ext cx="6480810" cy="8817799"/>
          </a:xfrm>
          <a:prstGeom prst="rect">
            <a:avLst/>
          </a:prstGeom>
        </p:spPr>
        <p:txBody>
          <a:bodyPr>
            <a:spAutoFit/>
          </a:bodyPr>
          <a:lstStyle/>
          <a:p>
            <a:pPr algn="r"/>
            <a:r>
              <a:rPr lang="en-US" altLang="ja-JP" sz="1200" dirty="0">
                <a:ea typeface="HG丸ｺﾞｼｯｸM-PRO" panose="020F0600000000000000" pitchFamily="50" charset="-128"/>
              </a:rPr>
              <a:t>2024</a:t>
            </a:r>
            <a:r>
              <a:rPr lang="ja-JP" altLang="en-US" sz="1200" dirty="0">
                <a:ea typeface="HG丸ｺﾞｼｯｸM-PRO" panose="020F0600000000000000" pitchFamily="50" charset="-128"/>
              </a:rPr>
              <a:t>年</a:t>
            </a:r>
            <a:r>
              <a:rPr lang="ja-JP" altLang="ja-JP" sz="1200" dirty="0">
                <a:ea typeface="HG丸ｺﾞｼｯｸM-PRO" panose="020F0600000000000000" pitchFamily="50" charset="-128"/>
              </a:rPr>
              <a:t>○月○日</a:t>
            </a:r>
            <a:endParaRPr lang="ja-JP" altLang="ja-JP" dirty="0"/>
          </a:p>
          <a:p>
            <a:pPr algn="r">
              <a:spcAft>
                <a:spcPts val="0"/>
              </a:spcAft>
            </a:pP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200" dirty="0">
                <a:ea typeface="HG丸ｺﾞｼｯｸM-PRO" panose="020F0600000000000000" pitchFamily="50" charset="-128"/>
              </a:rPr>
              <a:t>各　位</a:t>
            </a:r>
            <a:endParaRPr lang="en-US" altLang="ja-JP" sz="1200" dirty="0">
              <a:ea typeface="HG丸ｺﾞｼｯｸM-PRO" panose="020F0600000000000000" pitchFamily="50" charset="-128"/>
            </a:endParaRPr>
          </a:p>
          <a:p>
            <a:endParaRPr lang="ja-JP" altLang="ja-JP" dirty="0"/>
          </a:p>
          <a:p>
            <a:pPr algn="ctr"/>
            <a:r>
              <a:rPr lang="ja-JP" altLang="ja-JP" sz="1600" b="1" u="sng" dirty="0">
                <a:solidFill>
                  <a:srgbClr val="0000CC"/>
                </a:solidFill>
                <a:ea typeface="HG丸ｺﾞｼｯｸM-PRO" panose="020F0600000000000000" pitchFamily="50" charset="-128"/>
              </a:rPr>
              <a:t>○○ブロック協議会開催のご案内</a:t>
            </a:r>
            <a:endParaRPr lang="ja-JP" altLang="ja-JP" sz="1600" b="1" u="sng" dirty="0"/>
          </a:p>
          <a:p>
            <a:pPr algn="ctr"/>
            <a:r>
              <a:rPr lang="en-US" altLang="ja-JP" sz="1300" dirty="0">
                <a:latin typeface="HG丸ｺﾞｼｯｸM-PRO" panose="020F0600000000000000" pitchFamily="50" charset="-128"/>
              </a:rPr>
              <a:t> </a:t>
            </a:r>
            <a:endParaRPr lang="ja-JP" altLang="ja-JP" dirty="0"/>
          </a:p>
          <a:p>
            <a:pPr algn="r"/>
            <a:r>
              <a:rPr lang="ja-JP" altLang="ja-JP" sz="1300" dirty="0">
                <a:ea typeface="HG丸ｺﾞｼｯｸM-PRO" panose="020F0600000000000000" pitchFamily="50" charset="-128"/>
              </a:rPr>
              <a:t>○○ブロック協議会</a:t>
            </a:r>
            <a:endParaRPr lang="ja-JP" altLang="ja-JP" dirty="0"/>
          </a:p>
          <a:p>
            <a:pPr algn="r" latinLnBrk="1"/>
            <a:r>
              <a:rPr lang="ja-JP" altLang="en-US" sz="1300" dirty="0">
                <a:ea typeface="HG丸ｺﾞｼｯｸM-PRO" panose="020F0600000000000000" pitchFamily="50" charset="-128"/>
              </a:rPr>
              <a:t>ﾌﾞﾛｯｸ</a:t>
            </a:r>
            <a:r>
              <a:rPr lang="ja-JP" altLang="ja-JP" sz="1300" dirty="0">
                <a:ea typeface="HG丸ｺﾞｼｯｸM-PRO" panose="020F0600000000000000" pitchFamily="50" charset="-128"/>
              </a:rPr>
              <a:t>長　○○</a:t>
            </a:r>
            <a:r>
              <a:rPr lang="en-US" altLang="ja-JP" sz="1300" dirty="0">
                <a:ea typeface="HG丸ｺﾞｼｯｸM-PRO" panose="020F0600000000000000" pitchFamily="50" charset="-128"/>
              </a:rPr>
              <a:t> </a:t>
            </a:r>
            <a:r>
              <a:rPr lang="ja-JP" altLang="ja-JP" sz="1300" dirty="0">
                <a:ea typeface="HG丸ｺﾞｼｯｸM-PRO" panose="020F0600000000000000" pitchFamily="50" charset="-128"/>
              </a:rPr>
              <a:t>○○</a:t>
            </a:r>
            <a:endParaRPr lang="ja-JP" altLang="ja-JP" dirty="0"/>
          </a:p>
          <a:p>
            <a:pPr algn="r"/>
            <a:r>
              <a:rPr lang="en-US" altLang="ja-JP" sz="1300" dirty="0">
                <a:latin typeface="HG丸ｺﾞｼｯｸM-PRO" panose="020F0600000000000000" pitchFamily="50" charset="-128"/>
              </a:rPr>
              <a:t> </a:t>
            </a:r>
            <a:endParaRPr lang="ja-JP" altLang="ja-JP" dirty="0"/>
          </a:p>
          <a:p>
            <a:r>
              <a:rPr lang="ja-JP" altLang="ja-JP" sz="1300" dirty="0">
                <a:ea typeface="HG丸ｺﾞｼｯｸM-PRO" panose="020F0600000000000000" pitchFamily="50" charset="-128"/>
              </a:rPr>
              <a:t>　　　掲記に関し下記</a:t>
            </a:r>
            <a:r>
              <a:rPr lang="ja-JP" altLang="en-US" sz="1300" dirty="0">
                <a:ea typeface="HG丸ｺﾞｼｯｸM-PRO" panose="020F0600000000000000" pitchFamily="50" charset="-128"/>
              </a:rPr>
              <a:t>の通り</a:t>
            </a:r>
            <a:r>
              <a:rPr lang="ja-JP" altLang="ja-JP" sz="1300" dirty="0">
                <a:ea typeface="HG丸ｺﾞｼｯｸM-PRO" panose="020F0600000000000000" pitchFamily="50" charset="-128"/>
              </a:rPr>
              <a:t>開催</a:t>
            </a:r>
            <a:r>
              <a:rPr lang="ja-JP" altLang="en-US" sz="1300" dirty="0">
                <a:ea typeface="HG丸ｺﾞｼｯｸM-PRO" panose="020F0600000000000000" pitchFamily="50" charset="-128"/>
              </a:rPr>
              <a:t>します</a:t>
            </a:r>
            <a:r>
              <a:rPr lang="ja-JP" altLang="ja-JP" sz="1300" dirty="0">
                <a:ea typeface="HG丸ｺﾞｼｯｸM-PRO" panose="020F0600000000000000" pitchFamily="50" charset="-128"/>
              </a:rPr>
              <a:t>ので、ご出席</a:t>
            </a:r>
            <a:r>
              <a:rPr lang="ja-JP" altLang="en-US" sz="1300" dirty="0">
                <a:ea typeface="HG丸ｺﾞｼｯｸM-PRO" panose="020F0600000000000000" pitchFamily="50" charset="-128"/>
              </a:rPr>
              <a:t>を</a:t>
            </a:r>
            <a:r>
              <a:rPr lang="ja-JP" altLang="ja-JP" sz="1300" dirty="0">
                <a:ea typeface="HG丸ｺﾞｼｯｸM-PRO" panose="020F0600000000000000" pitchFamily="50" charset="-128"/>
              </a:rPr>
              <a:t>お願いいたします。</a:t>
            </a:r>
            <a:endParaRPr lang="en-US" altLang="ja-JP" sz="1300" dirty="0">
              <a:ea typeface="HG丸ｺﾞｼｯｸM-PRO" panose="020F0600000000000000" pitchFamily="50" charset="-128"/>
            </a:endParaRPr>
          </a:p>
          <a:p>
            <a:endParaRPr lang="ja-JP" altLang="ja-JP" dirty="0"/>
          </a:p>
          <a:p>
            <a:pPr algn="ctr">
              <a:spcAft>
                <a:spcPts val="0"/>
              </a:spcAft>
            </a:pPr>
            <a:r>
              <a:rPr lang="ja-JP"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記</a:t>
            </a:r>
            <a:endPar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endParaRPr lang="ja-JP"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457200" algn="just">
              <a:spcAft>
                <a:spcPts val="0"/>
              </a:spcAft>
            </a:pP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日　時　：</a:t>
            </a:r>
            <a:r>
              <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2024</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年〇</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○月○○日（○）　○：○○～○：○○</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indent="457200" algn="just">
              <a:spcAft>
                <a:spcPts val="0"/>
              </a:spcAft>
            </a:pP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会　場　：◇◇◇◇◇</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indent="457200"/>
            <a:r>
              <a:rPr lang="ja-JP" altLang="ja-JP" sz="1200" dirty="0">
                <a:ea typeface="HG丸ｺﾞｼｯｸM-PRO" panose="020F0600000000000000" pitchFamily="50" charset="-128"/>
              </a:rPr>
              <a:t>　　　　　　</a:t>
            </a:r>
            <a:r>
              <a:rPr lang="ja-JP" altLang="en-US" sz="1200" dirty="0">
                <a:ea typeface="HG丸ｺﾞｼｯｸM-PRO" panose="020F0600000000000000" pitchFamily="50" charset="-128"/>
              </a:rPr>
              <a:t>　</a:t>
            </a:r>
            <a:r>
              <a:rPr lang="ja-JP" altLang="ja-JP" sz="1200" dirty="0">
                <a:ea typeface="HG丸ｺﾞｼｯｸM-PRO" panose="020F0600000000000000" pitchFamily="50" charset="-128"/>
              </a:rPr>
              <a:t>住所：</a:t>
            </a:r>
            <a:endParaRPr lang="ja-JP" altLang="ja-JP" dirty="0"/>
          </a:p>
          <a:p>
            <a:pPr indent="457200"/>
            <a:r>
              <a:rPr lang="ja-JP" altLang="ja-JP" sz="1200" dirty="0">
                <a:ea typeface="HG丸ｺﾞｼｯｸM-PRO" panose="020F0600000000000000" pitchFamily="50" charset="-128"/>
              </a:rPr>
              <a:t>　　　　　　</a:t>
            </a:r>
            <a:r>
              <a:rPr lang="ja-JP" altLang="en-US" sz="1200" dirty="0">
                <a:ea typeface="HG丸ｺﾞｼｯｸM-PRO" panose="020F0600000000000000" pitchFamily="50" charset="-128"/>
              </a:rPr>
              <a:t>　</a:t>
            </a:r>
            <a:r>
              <a:rPr lang="ja-JP" altLang="ja-JP" sz="1200" dirty="0">
                <a:ea typeface="HG丸ｺﾞｼｯｸM-PRO" panose="020F0600000000000000" pitchFamily="50" charset="-128"/>
              </a:rPr>
              <a:t>電話：</a:t>
            </a:r>
            <a:endParaRPr lang="ja-JP" altLang="ja-JP" dirty="0"/>
          </a:p>
          <a:p>
            <a:pPr indent="457200" algn="just">
              <a:spcAft>
                <a:spcPts val="0"/>
              </a:spcAft>
            </a:pP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議　題　：</a:t>
            </a:r>
            <a:r>
              <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1.</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日本代協関係報告</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indent="457200" algn="just">
              <a:spcAft>
                <a:spcPts val="0"/>
              </a:spcAft>
            </a:pP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2.</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各委員会、各支部からの取組報告</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indent="457200" algn="just">
              <a:spcAft>
                <a:spcPts val="0"/>
              </a:spcAft>
            </a:pP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3.</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ブロック・各代協からの取組報告・提案</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indent="457200" algn="just">
              <a:spcAft>
                <a:spcPts val="0"/>
              </a:spcAft>
            </a:pP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4.</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（改正保険業法対応・顧客本位の業務運営における）会員の</a:t>
            </a:r>
            <a:endPar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indent="457200" algn="just">
              <a:spcAft>
                <a:spcPts val="0"/>
              </a:spcAft>
            </a:pP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ニーズ把握、好取組取材候補先推薦</a:t>
            </a:r>
            <a:endPar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indent="457200" algn="just">
              <a:spcAft>
                <a:spcPts val="0"/>
              </a:spcAft>
            </a:pP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5.</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　その他</a:t>
            </a:r>
            <a:endPar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indent="457200" algn="just">
              <a:spcAft>
                <a:spcPts val="0"/>
              </a:spcAft>
            </a:pP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marL="704850" indent="-304800"/>
            <a:r>
              <a:rPr lang="ja-JP" altLang="ja-JP" sz="1200" dirty="0">
                <a:ea typeface="HG丸ｺﾞｼｯｸM-PRO" panose="020F0600000000000000" pitchFamily="50" charset="-128"/>
              </a:rPr>
              <a:t>　※</a:t>
            </a:r>
            <a:r>
              <a:rPr lang="ja-JP" altLang="en-US" sz="1200" dirty="0">
                <a:ea typeface="HG丸ｺﾞｼｯｸM-PRO" panose="020F0600000000000000" pitchFamily="50" charset="-128"/>
              </a:rPr>
              <a:t>　</a:t>
            </a:r>
            <a:r>
              <a:rPr lang="ja-JP" altLang="ja-JP" sz="1200" dirty="0">
                <a:ea typeface="HG丸ｺﾞｼｯｸM-PRO" panose="020F0600000000000000" pitchFamily="50" charset="-128"/>
              </a:rPr>
              <a:t>他に議題がある場合も含み、</a:t>
            </a:r>
            <a:r>
              <a:rPr lang="ja-JP" altLang="ja-JP" sz="1200" u="sng" dirty="0">
                <a:ea typeface="HG丸ｺﾞｼｯｸM-PRO" panose="020F0600000000000000" pitchFamily="50" charset="-128"/>
              </a:rPr>
              <a:t>○月○日（○）までに</a:t>
            </a:r>
            <a:r>
              <a:rPr lang="ja-JP" altLang="en-US" sz="1200" u="sng" dirty="0">
                <a:ea typeface="HG丸ｺﾞｼｯｸM-PRO" panose="020F0600000000000000" pitchFamily="50" charset="-128"/>
              </a:rPr>
              <a:t>各代協毎に</a:t>
            </a:r>
            <a:r>
              <a:rPr lang="ja-JP" altLang="ja-JP" sz="1200" u="sng" dirty="0">
                <a:ea typeface="HG丸ｺﾞｼｯｸM-PRO" panose="020F0600000000000000" pitchFamily="50" charset="-128"/>
              </a:rPr>
              <a:t>「活動報告書」</a:t>
            </a:r>
            <a:endParaRPr lang="en-US" altLang="ja-JP" sz="1200" u="sng" dirty="0">
              <a:ea typeface="HG丸ｺﾞｼｯｸM-PRO" panose="020F0600000000000000" pitchFamily="50" charset="-128"/>
            </a:endParaRPr>
          </a:p>
          <a:p>
            <a:pPr marL="704850" indent="-304800"/>
            <a:r>
              <a:rPr lang="ja-JP" altLang="en-US" sz="1200" dirty="0">
                <a:ea typeface="HG丸ｺﾞｼｯｸM-PRO" panose="020F0600000000000000" pitchFamily="50" charset="-128"/>
              </a:rPr>
              <a:t>　　　</a:t>
            </a:r>
            <a:r>
              <a:rPr lang="ja-JP" altLang="ja-JP" sz="1200" u="sng" dirty="0">
                <a:ea typeface="HG丸ｺﾞｼｯｸM-PRO" panose="020F0600000000000000" pitchFamily="50" charset="-128"/>
              </a:rPr>
              <a:t>を</a:t>
            </a:r>
            <a:r>
              <a:rPr lang="ja-JP" altLang="en-US" sz="1200" u="sng" dirty="0">
                <a:ea typeface="HG丸ｺﾞｼｯｸM-PRO" panose="020F0600000000000000" pitchFamily="50" charset="-128"/>
              </a:rPr>
              <a:t>提出下さい。</a:t>
            </a:r>
            <a:r>
              <a:rPr lang="ja-JP" altLang="en-US" sz="1200" dirty="0">
                <a:ea typeface="HG丸ｺﾞｼｯｸM-PRO" panose="020F0600000000000000" pitchFamily="50" charset="-128"/>
              </a:rPr>
              <a:t>（資料</a:t>
            </a:r>
            <a:r>
              <a:rPr lang="ja-JP" altLang="ja-JP" sz="1200" dirty="0">
                <a:ea typeface="HG丸ｺﾞｼｯｸM-PRO" panose="020F0600000000000000" pitchFamily="50" charset="-128"/>
              </a:rPr>
              <a:t>等添付のうえ、提出をお願いします</a:t>
            </a:r>
            <a:r>
              <a:rPr lang="ja-JP" altLang="en-US" sz="1200" dirty="0">
                <a:ea typeface="HG丸ｺﾞｼｯｸM-PRO" panose="020F0600000000000000" pitchFamily="50" charset="-128"/>
              </a:rPr>
              <a:t>）</a:t>
            </a:r>
            <a:endParaRPr lang="ja-JP" altLang="ja-JP" dirty="0"/>
          </a:p>
          <a:p>
            <a:pPr marL="704850" indent="-304800"/>
            <a:r>
              <a:rPr lang="ja-JP" altLang="ja-JP" sz="1200" dirty="0">
                <a:ea typeface="HG丸ｺﾞｼｯｸM-PRO" panose="020F0600000000000000" pitchFamily="50" charset="-128"/>
              </a:rPr>
              <a:t>　※</a:t>
            </a:r>
            <a:r>
              <a:rPr lang="ja-JP" altLang="en-US" sz="1200" dirty="0">
                <a:ea typeface="HG丸ｺﾞｼｯｸM-PRO" panose="020F0600000000000000" pitchFamily="50" charset="-128"/>
              </a:rPr>
              <a:t>　</a:t>
            </a:r>
            <a:r>
              <a:rPr lang="ja-JP" altLang="ja-JP" sz="1200" dirty="0">
                <a:ea typeface="HG丸ｺﾞｼｯｸM-PRO" panose="020F0600000000000000" pitchFamily="50" charset="-128"/>
              </a:rPr>
              <a:t>なお、協議終了後、</a:t>
            </a:r>
            <a:r>
              <a:rPr lang="ja-JP" altLang="en-US" sz="1200" dirty="0">
                <a:ea typeface="HG丸ｺﾞｼｯｸM-PRO" panose="020F0600000000000000" pitchFamily="50" charset="-128"/>
              </a:rPr>
              <a:t>情報交換</a:t>
            </a:r>
            <a:r>
              <a:rPr lang="ja-JP" altLang="ja-JP" sz="1200" dirty="0">
                <a:ea typeface="HG丸ｺﾞｼｯｸM-PRO" panose="020F0600000000000000" pitchFamily="50" charset="-128"/>
              </a:rPr>
              <a:t>会を開催したしますので是非ご参加ください。</a:t>
            </a:r>
            <a:endParaRPr lang="ja-JP" altLang="ja-JP" dirty="0"/>
          </a:p>
          <a:p>
            <a:pPr indent="457200"/>
            <a:r>
              <a:rPr lang="ja-JP" altLang="ja-JP" sz="1200" dirty="0">
                <a:ea typeface="HG丸ｺﾞｼｯｸM-PRO" panose="020F0600000000000000" pitchFamily="50" charset="-128"/>
              </a:rPr>
              <a:t>　　　　　　　　会場：■■■■</a:t>
            </a:r>
            <a:endParaRPr lang="ja-JP" altLang="ja-JP" dirty="0"/>
          </a:p>
          <a:p>
            <a:pPr indent="457200"/>
            <a:r>
              <a:rPr lang="ja-JP" altLang="ja-JP" sz="1200" dirty="0">
                <a:ea typeface="HG丸ｺﾞｼｯｸM-PRO" panose="020F0600000000000000" pitchFamily="50" charset="-128"/>
              </a:rPr>
              <a:t>　　　　　　　　　　　住所：</a:t>
            </a:r>
            <a:endParaRPr lang="ja-JP" altLang="ja-JP" dirty="0"/>
          </a:p>
          <a:p>
            <a:pPr indent="457200"/>
            <a:r>
              <a:rPr lang="ja-JP" altLang="ja-JP" sz="1200" dirty="0">
                <a:ea typeface="HG丸ｺﾞｼｯｸM-PRO" panose="020F0600000000000000" pitchFamily="50" charset="-128"/>
              </a:rPr>
              <a:t>　　　　　　　　　　　電話：</a:t>
            </a:r>
            <a:endParaRPr lang="ja-JP" altLang="ja-JP" dirty="0"/>
          </a:p>
          <a:p>
            <a:pPr indent="457200"/>
            <a:r>
              <a:rPr lang="ja-JP" altLang="ja-JP" sz="1200" dirty="0">
                <a:ea typeface="HG丸ｺﾞｼｯｸM-PRO" panose="020F0600000000000000" pitchFamily="50" charset="-128"/>
              </a:rPr>
              <a:t>　　　　　　　　会費：○○○○円</a:t>
            </a:r>
            <a:endParaRPr lang="en-US" altLang="ja-JP" sz="1200" dirty="0">
              <a:ea typeface="HG丸ｺﾞｼｯｸM-PRO" panose="020F0600000000000000" pitchFamily="50" charset="-128"/>
            </a:endParaRPr>
          </a:p>
          <a:p>
            <a:pPr indent="457200"/>
            <a:r>
              <a:rPr lang="en-US" altLang="ja-JP" sz="1200" dirty="0">
                <a:latin typeface="HG丸ｺﾞｼｯｸM-PRO" panose="020F0600000000000000" pitchFamily="50" charset="-128"/>
              </a:rPr>
              <a:t> </a:t>
            </a:r>
            <a:endParaRPr lang="ja-JP" altLang="ja-JP" dirty="0"/>
          </a:p>
          <a:p>
            <a:pPr marL="552450" indent="-152400"/>
            <a:r>
              <a:rPr lang="en-US" altLang="ja-JP" sz="1200" dirty="0">
                <a:ea typeface="HG丸ｺﾞｼｯｸM-PRO" panose="020F0600000000000000" pitchFamily="50" charset="-128"/>
              </a:rPr>
              <a:t>※</a:t>
            </a:r>
            <a:r>
              <a:rPr lang="ja-JP" altLang="en-US" sz="1200" dirty="0">
                <a:ea typeface="HG丸ｺﾞｼｯｸM-PRO" panose="020F0600000000000000" pitchFamily="50" charset="-128"/>
              </a:rPr>
              <a:t>情報交換会</a:t>
            </a:r>
            <a:r>
              <a:rPr lang="ja-JP" altLang="ja-JP" sz="1200" dirty="0">
                <a:ea typeface="HG丸ｺﾞｼｯｸM-PRO" panose="020F0600000000000000" pitchFamily="50" charset="-128"/>
              </a:rPr>
              <a:t>会場の予約の関係もあり、出欠回答は○月○日（○）迄にお願いします。</a:t>
            </a:r>
            <a:endParaRPr lang="ja-JP" altLang="ja-JP" dirty="0"/>
          </a:p>
          <a:p>
            <a:pPr marL="552450" indent="-152400"/>
            <a:r>
              <a:rPr lang="ja-JP" altLang="ja-JP" sz="1200" dirty="0">
                <a:ea typeface="HG丸ｺﾞｼｯｸM-PRO" panose="020F0600000000000000" pitchFamily="50" charset="-128"/>
              </a:rPr>
              <a:t>　</a:t>
            </a:r>
            <a:endParaRPr lang="en-US" altLang="ja-JP" sz="1200" dirty="0">
              <a:ea typeface="HG丸ｺﾞｼｯｸM-PRO" panose="020F0600000000000000" pitchFamily="50" charset="-128"/>
            </a:endParaRPr>
          </a:p>
          <a:p>
            <a:pPr marL="552450" indent="-152400"/>
            <a:r>
              <a:rPr lang="en-US" altLang="ja-JP" sz="1200" dirty="0">
                <a:ea typeface="HG丸ｺﾞｼｯｸM-PRO" panose="020F0600000000000000" pitchFamily="50" charset="-128"/>
              </a:rPr>
              <a:t>※</a:t>
            </a:r>
            <a:r>
              <a:rPr lang="ja-JP" altLang="ja-JP" sz="1200" dirty="0">
                <a:ea typeface="HG丸ｺﾞｼｯｸM-PRO" panose="020F0600000000000000" pitchFamily="50" charset="-128"/>
              </a:rPr>
              <a:t>連絡先：○○　○○　　</a:t>
            </a:r>
            <a:r>
              <a:rPr lang="en-US" altLang="ja-JP" sz="1200" dirty="0">
                <a:ea typeface="HG丸ｺﾞｼｯｸM-PRO" panose="020F0600000000000000" pitchFamily="50" charset="-128"/>
              </a:rPr>
              <a:t>TEL</a:t>
            </a:r>
            <a:r>
              <a:rPr lang="ja-JP" altLang="en-US" sz="1200" dirty="0">
                <a:ea typeface="HG丸ｺﾞｼｯｸM-PRO" panose="020F0600000000000000" pitchFamily="50" charset="-128"/>
              </a:rPr>
              <a:t>　  </a:t>
            </a:r>
            <a:r>
              <a:rPr lang="en-US" altLang="ja-JP" sz="1200" dirty="0">
                <a:ea typeface="HG丸ｺﾞｼｯｸM-PRO" panose="020F0600000000000000" pitchFamily="50" charset="-128"/>
              </a:rPr>
              <a:t>:  </a:t>
            </a:r>
            <a:r>
              <a:rPr lang="ja-JP" altLang="ja-JP" sz="1200" dirty="0">
                <a:ea typeface="HG丸ｺﾞｼｯｸM-PRO" panose="020F0600000000000000" pitchFamily="50" charset="-128"/>
              </a:rPr>
              <a:t>・・・・・・・・・・・・</a:t>
            </a:r>
            <a:endParaRPr lang="ja-JP" altLang="ja-JP" dirty="0"/>
          </a:p>
          <a:p>
            <a:pPr marL="552450" indent="-152400"/>
            <a:r>
              <a:rPr lang="ja-JP" altLang="ja-JP" sz="1200" dirty="0">
                <a:ea typeface="HG丸ｺﾞｼｯｸM-PRO" panose="020F0600000000000000" pitchFamily="50" charset="-128"/>
              </a:rPr>
              <a:t>　　　　　　　　　　　　</a:t>
            </a:r>
            <a:r>
              <a:rPr lang="en-US" altLang="ja-JP" sz="1200" dirty="0">
                <a:ea typeface="HG丸ｺﾞｼｯｸM-PRO" panose="020F0600000000000000" pitchFamily="50" charset="-128"/>
              </a:rPr>
              <a:t>e-mail</a:t>
            </a:r>
            <a:r>
              <a:rPr lang="ja-JP" altLang="en-US" sz="1200" dirty="0">
                <a:ea typeface="HG丸ｺﾞｼｯｸM-PRO" panose="020F0600000000000000" pitchFamily="50" charset="-128"/>
              </a:rPr>
              <a:t>：</a:t>
            </a:r>
            <a:r>
              <a:rPr lang="ja-JP" altLang="ja-JP" sz="1200" dirty="0">
                <a:ea typeface="HG丸ｺﾞｼｯｸM-PRO" panose="020F0600000000000000" pitchFamily="50" charset="-128"/>
              </a:rPr>
              <a:t>・・・・・・＠・・・・・・・・・・</a:t>
            </a:r>
            <a:endParaRPr lang="ja-JP" altLang="ja-JP" dirty="0"/>
          </a:p>
          <a:p>
            <a:pPr algn="r">
              <a:spcAft>
                <a:spcPts val="0"/>
              </a:spcAft>
            </a:pPr>
            <a:endPar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spcAft>
                <a:spcPts val="0"/>
              </a:spcAft>
            </a:pPr>
            <a:r>
              <a:rPr lang="ja-JP"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endPar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spcAft>
                <a:spcPts val="0"/>
              </a:spcAft>
            </a:pPr>
            <a:endParaRPr lang="ja-JP"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0"/>
              </a:spcAft>
            </a:pPr>
            <a:r>
              <a:rPr lang="ja-JP" altLang="ja-JP" sz="1050" kern="100" dirty="0">
                <a:latin typeface="Century" panose="02040604050505020304" pitchFamily="18" charset="0"/>
                <a:ea typeface="ＭＳ 明朝" panose="02020609040205080304" pitchFamily="17" charset="-128"/>
                <a:cs typeface="Times New Roman" panose="02020603050405020304" pitchFamily="18" charset="0"/>
              </a:rPr>
              <a:t>･････････････････････････････････････････････････････････････････････････････････････････････</a:t>
            </a:r>
          </a:p>
          <a:p>
            <a:pPr algn="just">
              <a:spcAft>
                <a:spcPts val="0"/>
              </a:spcAft>
            </a:pPr>
            <a:r>
              <a:rPr lang="en-US" altLang="ja-JP" sz="1050"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105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○月○日　○○ブロック協議会に　　出席　・　　欠席　　します。</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tabLst>
                <a:tab pos="1793875" algn="l"/>
              </a:tabLst>
            </a:pP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情報交換</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会に　　出席　・　　欠席　　します。</a:t>
            </a:r>
            <a:endParaRPr lang="en-US" altLang="ja-JP" sz="12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spcAft>
                <a:spcPts val="0"/>
              </a:spcAft>
              <a:tabLst>
                <a:tab pos="2149475" algn="l"/>
              </a:tabLst>
            </a:pP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spcBef>
                <a:spcPts val="600"/>
              </a:spcBef>
              <a:spcAft>
                <a:spcPts val="0"/>
              </a:spcAft>
            </a:pPr>
            <a:r>
              <a:rPr lang="ja-JP" altLang="ja-JP"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400" u="sng" kern="100" dirty="0">
                <a:latin typeface="Century" panose="02040604050505020304" pitchFamily="18" charset="0"/>
                <a:ea typeface="HG丸ｺﾞｼｯｸM-PRO" panose="020F0600000000000000" pitchFamily="50" charset="-128"/>
                <a:cs typeface="Times New Roman" panose="02020603050405020304" pitchFamily="18" charset="0"/>
              </a:rPr>
              <a:t>○○</a:t>
            </a:r>
            <a:r>
              <a:rPr lang="ja-JP" altLang="ja-JP" sz="1400" u="sng" kern="100" dirty="0">
                <a:latin typeface="Century" panose="02040604050505020304" pitchFamily="18" charset="0"/>
                <a:ea typeface="HG丸ｺﾞｼｯｸM-PRO" panose="020F0600000000000000" pitchFamily="50" charset="-128"/>
                <a:cs typeface="Times New Roman" panose="02020603050405020304" pitchFamily="18" charset="0"/>
              </a:rPr>
              <a:t>代協</a:t>
            </a:r>
            <a:r>
              <a:rPr lang="ja-JP" altLang="en-US"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u="sng" kern="100" dirty="0">
                <a:latin typeface="Century" panose="02040604050505020304" pitchFamily="18" charset="0"/>
                <a:ea typeface="HG丸ｺﾞｼｯｸM-PRO" panose="020F0600000000000000" pitchFamily="50" charset="-128"/>
                <a:cs typeface="Times New Roman" panose="02020603050405020304" pitchFamily="18" charset="0"/>
              </a:rPr>
              <a:t>氏</a:t>
            </a:r>
            <a:r>
              <a:rPr lang="ja-JP" altLang="en-US" sz="1400" u="sng" kern="100" dirty="0">
                <a:latin typeface="Century" panose="02040604050505020304" pitchFamily="18" charset="0"/>
                <a:ea typeface="HG丸ｺﾞｼｯｸM-PRO" panose="020F0600000000000000" pitchFamily="50" charset="-128"/>
                <a:cs typeface="Times New Roman" panose="02020603050405020304" pitchFamily="18" charset="0"/>
              </a:rPr>
              <a:t>名 ○○　○○　　　　　　　　　　　　　</a:t>
            </a:r>
            <a:r>
              <a:rPr lang="ja-JP" altLang="en-US" sz="14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1400" u="sng"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u="sng" kern="100" dirty="0">
                <a:latin typeface="Century" panose="02040604050505020304" pitchFamily="18" charset="0"/>
                <a:ea typeface="HG丸ｺﾞｼｯｸM-PRO" panose="020F0600000000000000" pitchFamily="50" charset="-128"/>
                <a:cs typeface="Times New Roman" panose="02020603050405020304" pitchFamily="18" charset="0"/>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タイトル 1"/>
          <p:cNvSpPr>
            <a:spLocks noGrp="1"/>
          </p:cNvSpPr>
          <p:nvPr>
            <p:ph type="title"/>
          </p:nvPr>
        </p:nvSpPr>
        <p:spPr>
          <a:xfrm>
            <a:off x="334328" y="105447"/>
            <a:ext cx="2111692" cy="360000"/>
          </a:xfrm>
        </p:spPr>
        <p:txBody>
          <a:bodyPr anchor="t">
            <a:noAutofit/>
          </a:bodyPr>
          <a:lstStyle/>
          <a:p>
            <a:pPr algn="ctr"/>
            <a:r>
              <a:rPr kumimoji="1" lang="en-US" altLang="ja-JP" sz="2000" b="1" dirty="0">
                <a:latin typeface="HG丸ｺﾞｼｯｸM-PRO" panose="020F0600000000000000" pitchFamily="50" charset="-128"/>
                <a:ea typeface="HG丸ｺﾞｼｯｸM-PRO" panose="020F0600000000000000" pitchFamily="50" charset="-128"/>
              </a:rPr>
              <a:t>【</a:t>
            </a:r>
            <a:r>
              <a:rPr kumimoji="1" lang="ja-JP" altLang="en-US" sz="2000" b="1" dirty="0">
                <a:latin typeface="HG丸ｺﾞｼｯｸM-PRO" panose="020F0600000000000000" pitchFamily="50" charset="-128"/>
                <a:ea typeface="HG丸ｺﾞｼｯｸM-PRO" panose="020F0600000000000000" pitchFamily="50" charset="-128"/>
              </a:rPr>
              <a:t>各種ひな型</a:t>
            </a:r>
            <a:r>
              <a:rPr kumimoji="1" lang="en-US" altLang="ja-JP" sz="2000" b="1" dirty="0">
                <a:latin typeface="HG丸ｺﾞｼｯｸM-PRO" panose="020F0600000000000000" pitchFamily="50" charset="-128"/>
                <a:ea typeface="HG丸ｺﾞｼｯｸM-PRO" panose="020F0600000000000000" pitchFamily="50" charset="-128"/>
              </a:rPr>
              <a:t>】</a:t>
            </a:r>
            <a:endParaRPr kumimoji="1" lang="ja-JP" altLang="en-US" sz="2000" b="1" u="sng"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628248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1084</TotalTime>
  <Words>3588</Words>
  <Application>Microsoft Office PowerPoint</Application>
  <PresentationFormat>画面に合わせる (4:3)</PresentationFormat>
  <Paragraphs>475</Paragraphs>
  <Slides>13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HG丸ｺﾞｼｯｸM-PRO</vt:lpstr>
      <vt:lpstr>ＭＳ Ｐゴシック</vt:lpstr>
      <vt:lpstr>ＭＳ ゴシック</vt:lpstr>
      <vt:lpstr>メイリオ</vt:lpstr>
      <vt:lpstr>游ゴシック</vt:lpstr>
      <vt:lpstr>Arial</vt:lpstr>
      <vt:lpstr>Calibri</vt:lpstr>
      <vt:lpstr>Calibri Light</vt:lpstr>
      <vt:lpstr>Century</vt:lpstr>
      <vt:lpstr>Office テーマ</vt:lpstr>
      <vt:lpstr>PowerPoint プレゼンテーション</vt:lpstr>
      <vt:lpstr>    　 1. ブロック協議会の位置づけ・構成と役割　　・・・P1 　　　 　　（１）位置づけ・構成 　　 　　（２）役割  　２．運営ガイドライン　　　　　　  　　　　　・・・P2  　　（１）開催にあたっての準備  　　（２）出席対象者  　　（３）出席者の役割  　　（４）ブロック対策費の使い方  　　（５）議事録の作成・提出  　３．北海道・東京ブロックの位置付け　　　　　・・・P4                       　　　　　　　　　　　　　    【参考】 ブロック協議会規則 　　　　  各種ひな型（案内文・議事録 等） 　 　　　　　　</vt:lpstr>
      <vt:lpstr>１．位置づけ・構成と役割  （１） 位置づけ・構成 　①　ブロック協議会（以下、協議会）は、日本代協の議決機関ではないが、定款 　　　第47条に基づき理事会規則で設置された会議体である。（「ブロック協議会 　　　規則」参照）　 　②　協議会は、同一ブロック内に所在する代協で構成され、各ブロックで選出 　　　された代協会員・事務局並びに日本代協地域担当理事（以下、地域担当理事） 　　　及び日本代協全国委員会委員によって運営が行われる。 　③　開催頻度は年４回以上とする。  　④　会議開催に当たって必要となる基本的な費用は、日本代協から配分される 　　　「ブロック対策費」を充てる。 　 （２）役割 　①　協議会の役割は以下の通りである。 　（ⅰ）日本代協の事業を分掌し、ブロック単位での具体的な取り組み推進のため、 　　　　ブロック内の情報交換、経験交流を通して各代協の取り組みレベルを引き 　　　　上げていく。 　（ⅱ）上記情報交換を通じ、各会員へ伝達すべき内容をブロック内で共有する。 　（ⅲ）地域の事情に応じてブロック単位での共同取組みを企画・実施する。 　（ⅳ）日本代協全国委員会のブロック選出委員の選考等、ブロック単位で人選が 　　　　必要な場合の調整機能を果たす。 　（ⅴ）日本代協に対する意見・要望・提案をとりまとめ、発信する。 　（ⅵ）他代協役員との相互交流を通じて地域ネットワークを構成する。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【各種ひな型】</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DAIKYO2</dc:creator>
  <cp:lastModifiedBy>日本代協 工藤</cp:lastModifiedBy>
  <cp:revision>128</cp:revision>
  <cp:lastPrinted>2024-04-01T05:31:09Z</cp:lastPrinted>
  <dcterms:created xsi:type="dcterms:W3CDTF">2017-11-13T04:47:57Z</dcterms:created>
  <dcterms:modified xsi:type="dcterms:W3CDTF">2024-04-01T05:33:58Z</dcterms:modified>
</cp:coreProperties>
</file>