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0" d="100"/>
          <a:sy n="60" d="100"/>
        </p:scale>
        <p:origin x="-86" y="-3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11/29/2019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11/29/2019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gif"/><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81640" y="872066"/>
            <a:ext cx="8001000" cy="2971801"/>
          </a:xfrm>
        </p:spPr>
        <p:txBody>
          <a:bodyPr>
            <a:normAutofit/>
          </a:bodyPr>
          <a:lstStyle/>
          <a:p>
            <a:r>
              <a:rPr lang="ja-JP" altLang="en-US" sz="6000" dirty="0" smtClean="0"/>
              <a:t>日本代協アカデミー</a:t>
            </a:r>
            <a:r>
              <a:rPr lang="en-US" altLang="ja-JP" sz="6000" dirty="0" smtClean="0"/>
              <a:t/>
            </a:r>
            <a:br>
              <a:rPr lang="en-US" altLang="ja-JP" sz="6000" dirty="0" smtClean="0"/>
            </a:br>
            <a:r>
              <a:rPr lang="ja-JP" altLang="en-US" sz="6000" dirty="0" smtClean="0"/>
              <a:t>ネットチャンネル</a:t>
            </a:r>
            <a:endParaRPr kumimoji="1" lang="ja-JP" altLang="en-US" sz="6000" dirty="0"/>
          </a:p>
        </p:txBody>
      </p:sp>
      <p:sp>
        <p:nvSpPr>
          <p:cNvPr id="3" name="サブタイトル 2"/>
          <p:cNvSpPr>
            <a:spLocks noGrp="1"/>
          </p:cNvSpPr>
          <p:nvPr>
            <p:ph type="subTitle" idx="1"/>
          </p:nvPr>
        </p:nvSpPr>
        <p:spPr>
          <a:xfrm>
            <a:off x="5443248" y="4820612"/>
            <a:ext cx="6400800" cy="1947333"/>
          </a:xfrm>
        </p:spPr>
        <p:txBody>
          <a:bodyPr>
            <a:normAutofit/>
          </a:bodyPr>
          <a:lstStyle/>
          <a:p>
            <a:r>
              <a:rPr lang="en-US" altLang="ja-JP" sz="4400" dirty="0" smtClean="0">
                <a:solidFill>
                  <a:srgbClr val="FFFF00"/>
                </a:solidFill>
              </a:rPr>
              <a:t>e</a:t>
            </a:r>
            <a:r>
              <a:rPr kumimoji="1" lang="ja-JP" altLang="en-US" sz="4400" dirty="0" smtClean="0">
                <a:solidFill>
                  <a:srgbClr val="FFFF00"/>
                </a:solidFill>
              </a:rPr>
              <a:t>ラーニング形式の学習コンテンツで出来ること</a:t>
            </a:r>
            <a:endParaRPr kumimoji="1" lang="ja-JP" altLang="en-US" sz="4400" dirty="0">
              <a:solidFill>
                <a:srgbClr val="FFFF00"/>
              </a:solidFill>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5481" y="4332143"/>
            <a:ext cx="1905000" cy="2266950"/>
          </a:xfrm>
          <a:prstGeom prst="rect">
            <a:avLst/>
          </a:prstGeom>
        </p:spPr>
      </p:pic>
    </p:spTree>
    <p:extLst>
      <p:ext uri="{BB962C8B-B14F-4D97-AF65-F5344CB8AC3E}">
        <p14:creationId xmlns:p14="http://schemas.microsoft.com/office/powerpoint/2010/main" val="2247656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3" descr="C:\Users\suzuki\Desktop\AP20191129\NDA学習コンテンツ関係20191129\NDAモデルコースとガイド\推奨PNG\日本代協アカデミーコンテンツ推奨学習ガイド2019年11月29日現在_ページ_2.png"/>
          <p:cNvPicPr>
            <a:picLocks noChangeAspect="1" noChangeArrowheads="1"/>
          </p:cNvPicPr>
          <p:nvPr/>
        </p:nvPicPr>
        <p:blipFill rotWithShape="1">
          <a:blip r:embed="rId2">
            <a:extLst>
              <a:ext uri="{28A0092B-C50C-407E-A947-70E740481C1C}">
                <a14:useLocalDpi xmlns:a14="http://schemas.microsoft.com/office/drawing/2010/main" val="0"/>
              </a:ext>
            </a:extLst>
          </a:blip>
          <a:srcRect l="1147" t="1707" r="1284" b="14125"/>
          <a:stretch/>
        </p:blipFill>
        <p:spPr bwMode="auto">
          <a:xfrm>
            <a:off x="799477" y="144000"/>
            <a:ext cx="10620000" cy="64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2224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suzuki\Desktop\AP20191129\NDA学習コンテンツ関係20191129\NDAモデルコースとガイド\推奨PNG\日本代協アカデミーコンテンツ推奨学習ガイド2019年11月29日現在_ページ_3.png"/>
          <p:cNvPicPr>
            <a:picLocks noChangeAspect="1" noChangeArrowheads="1"/>
          </p:cNvPicPr>
          <p:nvPr/>
        </p:nvPicPr>
        <p:blipFill rotWithShape="1">
          <a:blip r:embed="rId2">
            <a:extLst>
              <a:ext uri="{28A0092B-C50C-407E-A947-70E740481C1C}">
                <a14:useLocalDpi xmlns:a14="http://schemas.microsoft.com/office/drawing/2010/main" val="0"/>
              </a:ext>
            </a:extLst>
          </a:blip>
          <a:srcRect l="1524" t="3008" r="1240" b="12824"/>
          <a:stretch/>
        </p:blipFill>
        <p:spPr bwMode="auto">
          <a:xfrm>
            <a:off x="815300" y="139240"/>
            <a:ext cx="10584000" cy="64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222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suzuki\Desktop\AP20191129\NDA学習コンテンツ関係20191129\NDAモデルコースとガイド\推奨PNG\日本代協アカデミーコンテンツ推奨学習ガイド2019年11月29日現在_ページ_4.png"/>
          <p:cNvPicPr>
            <a:picLocks noChangeAspect="1" noChangeArrowheads="1"/>
          </p:cNvPicPr>
          <p:nvPr/>
        </p:nvPicPr>
        <p:blipFill rotWithShape="1">
          <a:blip r:embed="rId2">
            <a:extLst>
              <a:ext uri="{28A0092B-C50C-407E-A947-70E740481C1C}">
                <a14:useLocalDpi xmlns:a14="http://schemas.microsoft.com/office/drawing/2010/main" val="0"/>
              </a:ext>
            </a:extLst>
          </a:blip>
          <a:srcRect l="1478" t="2864" r="1284" b="12963"/>
          <a:stretch/>
        </p:blipFill>
        <p:spPr bwMode="auto">
          <a:xfrm>
            <a:off x="822777" y="177900"/>
            <a:ext cx="10584000" cy="64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222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r"/>
            <a:r>
              <a:rPr kumimoji="1" lang="ja-JP" altLang="en-US" dirty="0" smtClean="0"/>
              <a:t>例えば・・・</a:t>
            </a:r>
            <a:endParaRPr kumimoji="1" lang="ja-JP" altLang="en-US" dirty="0"/>
          </a:p>
        </p:txBody>
      </p:sp>
      <p:sp>
        <p:nvSpPr>
          <p:cNvPr id="3" name="コンテンツ プレースホルダー 2"/>
          <p:cNvSpPr>
            <a:spLocks noGrp="1"/>
          </p:cNvSpPr>
          <p:nvPr>
            <p:ph idx="1"/>
          </p:nvPr>
        </p:nvSpPr>
        <p:spPr>
          <a:xfrm>
            <a:off x="684211" y="685800"/>
            <a:ext cx="9571615" cy="3615267"/>
          </a:xfrm>
        </p:spPr>
        <p:txBody>
          <a:bodyPr>
            <a:noAutofit/>
          </a:bodyPr>
          <a:lstStyle/>
          <a:p>
            <a:pPr marL="0" indent="0">
              <a:buNone/>
            </a:pPr>
            <a:r>
              <a:rPr lang="ja-JP" altLang="en-US" sz="6000" dirty="0" smtClean="0"/>
              <a:t>募集人一人ひとりのスキルにあった代理店独自の教育が計画的に行えます</a:t>
            </a:r>
            <a:endParaRPr kumimoji="1" lang="ja-JP" altLang="en-US" sz="6000" dirty="0"/>
          </a:p>
        </p:txBody>
      </p:sp>
    </p:spTree>
    <p:extLst>
      <p:ext uri="{BB962C8B-B14F-4D97-AF65-F5344CB8AC3E}">
        <p14:creationId xmlns:p14="http://schemas.microsoft.com/office/powerpoint/2010/main" val="39046786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吹き出し 4"/>
          <p:cNvSpPr/>
          <p:nvPr/>
        </p:nvSpPr>
        <p:spPr>
          <a:xfrm>
            <a:off x="3505644" y="1270400"/>
            <a:ext cx="5169877" cy="874048"/>
          </a:xfrm>
          <a:prstGeom prst="wedgeRoundRectCallout">
            <a:avLst>
              <a:gd name="adj1" fmla="val -48904"/>
              <a:gd name="adj2" fmla="val -1750"/>
              <a:gd name="adj3" fmla="val 1666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bg1"/>
                </a:solidFill>
              </a:rPr>
              <a:t>若手社員向け</a:t>
            </a:r>
            <a:endParaRPr kumimoji="1" lang="ja-JP" altLang="en-US" sz="3600" dirty="0">
              <a:solidFill>
                <a:schemeClr val="bg1"/>
              </a:solidFill>
            </a:endParaRPr>
          </a:p>
        </p:txBody>
      </p:sp>
      <p:sp>
        <p:nvSpPr>
          <p:cNvPr id="6" name="角丸四角形吹き出し 5"/>
          <p:cNvSpPr/>
          <p:nvPr/>
        </p:nvSpPr>
        <p:spPr>
          <a:xfrm>
            <a:off x="3531529" y="2327115"/>
            <a:ext cx="5169877" cy="914399"/>
          </a:xfrm>
          <a:prstGeom prst="wedgeRoundRectCallout">
            <a:avLst>
              <a:gd name="adj1" fmla="val -49937"/>
              <a:gd name="adj2" fmla="val 28165"/>
              <a:gd name="adj3" fmla="val 1666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ysClr val="windowText" lastClr="000000"/>
                </a:solidFill>
              </a:rPr>
              <a:t>中堅社員向け</a:t>
            </a:r>
            <a:endParaRPr kumimoji="1" lang="ja-JP" altLang="en-US" sz="3600" dirty="0">
              <a:solidFill>
                <a:sysClr val="windowText" lastClr="000000"/>
              </a:solidFill>
            </a:endParaRPr>
          </a:p>
        </p:txBody>
      </p:sp>
      <p:sp>
        <p:nvSpPr>
          <p:cNvPr id="7" name="角丸四角形吹き出し 6"/>
          <p:cNvSpPr/>
          <p:nvPr/>
        </p:nvSpPr>
        <p:spPr>
          <a:xfrm>
            <a:off x="3522896" y="3458685"/>
            <a:ext cx="5169876" cy="888571"/>
          </a:xfrm>
          <a:prstGeom prst="wedgeRoundRectCallout">
            <a:avLst>
              <a:gd name="adj1" fmla="val -47920"/>
              <a:gd name="adj2" fmla="val 15401"/>
              <a:gd name="adj3" fmla="val 16667"/>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bg1"/>
                </a:solidFill>
              </a:rPr>
              <a:t>経営者向け</a:t>
            </a:r>
            <a:endParaRPr kumimoji="1" lang="ja-JP" altLang="en-US" sz="3600" dirty="0">
              <a:solidFill>
                <a:schemeClr val="bg1"/>
              </a:solidFill>
            </a:endParaRPr>
          </a:p>
        </p:txBody>
      </p:sp>
      <p:sp>
        <p:nvSpPr>
          <p:cNvPr id="9" name="円/楕円 8"/>
          <p:cNvSpPr/>
          <p:nvPr/>
        </p:nvSpPr>
        <p:spPr>
          <a:xfrm>
            <a:off x="2106043" y="4447405"/>
            <a:ext cx="8036167" cy="2296363"/>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t>日本代協アカデミーサイト内、学習コンテンツリストをご確認ください</a:t>
            </a:r>
            <a:endParaRPr kumimoji="1" lang="ja-JP" altLang="en-US" sz="3600" dirty="0"/>
          </a:p>
        </p:txBody>
      </p:sp>
      <p:sp>
        <p:nvSpPr>
          <p:cNvPr id="8" name="角丸四角形吹き出し 7"/>
          <p:cNvSpPr/>
          <p:nvPr/>
        </p:nvSpPr>
        <p:spPr>
          <a:xfrm>
            <a:off x="3520023" y="215105"/>
            <a:ext cx="5169877" cy="874048"/>
          </a:xfrm>
          <a:prstGeom prst="wedgeRoundRectCallout">
            <a:avLst>
              <a:gd name="adj1" fmla="val -48904"/>
              <a:gd name="adj2" fmla="val -1750"/>
              <a:gd name="adj3" fmla="val 1666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bg1"/>
                </a:solidFill>
              </a:rPr>
              <a:t>新入社員向け</a:t>
            </a:r>
            <a:endParaRPr kumimoji="1" lang="ja-JP" altLang="en-US" sz="3600" dirty="0">
              <a:solidFill>
                <a:schemeClr val="bg1"/>
              </a:solidFill>
            </a:endParaRPr>
          </a:p>
        </p:txBody>
      </p:sp>
    </p:spTree>
    <p:extLst>
      <p:ext uri="{BB962C8B-B14F-4D97-AF65-F5344CB8AC3E}">
        <p14:creationId xmlns:p14="http://schemas.microsoft.com/office/powerpoint/2010/main" val="2298218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a:xfrm>
            <a:off x="5245821" y="625867"/>
            <a:ext cx="6500702" cy="3409503"/>
          </a:xfrm>
        </p:spPr>
        <p:txBody>
          <a:bodyPr>
            <a:normAutofit/>
          </a:bodyPr>
          <a:lstStyle/>
          <a:p>
            <a:pPr marL="0" indent="0">
              <a:buNone/>
            </a:pPr>
            <a:r>
              <a:rPr kumimoji="1" lang="ja-JP" altLang="en-US" sz="4400" dirty="0" smtClean="0">
                <a:solidFill>
                  <a:schemeClr val="tx1"/>
                </a:solidFill>
              </a:rPr>
              <a:t>➢当局のモニタリング時</a:t>
            </a:r>
            <a:endParaRPr kumimoji="1" lang="en-US" altLang="ja-JP" sz="4400" dirty="0" smtClean="0">
              <a:solidFill>
                <a:schemeClr val="tx1"/>
              </a:solidFill>
            </a:endParaRPr>
          </a:p>
          <a:p>
            <a:pPr marL="0" indent="0">
              <a:buNone/>
            </a:pPr>
            <a:r>
              <a:rPr kumimoji="1" lang="ja-JP" altLang="en-US" sz="4400" dirty="0" smtClean="0">
                <a:solidFill>
                  <a:schemeClr val="tx1"/>
                </a:solidFill>
              </a:rPr>
              <a:t>　のエビデンスとして</a:t>
            </a:r>
            <a:r>
              <a:rPr kumimoji="1" lang="en-US" altLang="ja-JP" sz="4400" dirty="0" smtClean="0">
                <a:solidFill>
                  <a:schemeClr val="tx1"/>
                </a:solidFill>
              </a:rPr>
              <a:t>‼</a:t>
            </a:r>
          </a:p>
          <a:p>
            <a:pPr marL="0" indent="0">
              <a:buNone/>
            </a:pPr>
            <a:r>
              <a:rPr lang="ja-JP" altLang="en-US" sz="4400" dirty="0" smtClean="0">
                <a:solidFill>
                  <a:schemeClr val="tx1"/>
                </a:solidFill>
              </a:rPr>
              <a:t>➢募集人ごとの学習履歴</a:t>
            </a:r>
            <a:endParaRPr lang="en-US" altLang="ja-JP" sz="4400" dirty="0" smtClean="0">
              <a:solidFill>
                <a:schemeClr val="tx1"/>
              </a:solidFill>
            </a:endParaRPr>
          </a:p>
          <a:p>
            <a:pPr marL="0" indent="0">
              <a:buNone/>
            </a:pPr>
            <a:r>
              <a:rPr lang="ja-JP" altLang="en-US" sz="4400" dirty="0">
                <a:solidFill>
                  <a:schemeClr val="tx1"/>
                </a:solidFill>
              </a:rPr>
              <a:t>　</a:t>
            </a:r>
            <a:r>
              <a:rPr lang="ja-JP" altLang="en-US" sz="4400" dirty="0" smtClean="0">
                <a:solidFill>
                  <a:schemeClr val="tx1"/>
                </a:solidFill>
              </a:rPr>
              <a:t>の整理に</a:t>
            </a:r>
            <a:r>
              <a:rPr lang="en-US" altLang="ja-JP" sz="4400" dirty="0" smtClean="0">
                <a:solidFill>
                  <a:schemeClr val="tx1"/>
                </a:solidFill>
              </a:rPr>
              <a:t>‼</a:t>
            </a:r>
            <a:endParaRPr kumimoji="1" lang="ja-JP" altLang="en-US" sz="4400" dirty="0">
              <a:solidFill>
                <a:schemeClr val="tx1"/>
              </a:solidFill>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69357165"/>
              </p:ext>
            </p:extLst>
          </p:nvPr>
        </p:nvGraphicFramePr>
        <p:xfrm>
          <a:off x="614313" y="439615"/>
          <a:ext cx="4337099" cy="6137031"/>
        </p:xfrm>
        <a:graphic>
          <a:graphicData uri="http://schemas.openxmlformats.org/presentationml/2006/ole">
            <mc:AlternateContent xmlns:mc="http://schemas.openxmlformats.org/markup-compatibility/2006">
              <mc:Choice xmlns:v="urn:schemas-microsoft-com:vml" Requires="v">
                <p:oleObj spid="_x0000_s4115" name="Acrobat Document" r:id="rId3" imgW="5667339" imgH="8019860" progId="AcroExch.Document.DC">
                  <p:embed/>
                </p:oleObj>
              </mc:Choice>
              <mc:Fallback>
                <p:oleObj name="Acrobat Document" r:id="rId3" imgW="5667339" imgH="8019860" progId="AcroExch.Document.DC">
                  <p:embed/>
                  <p:pic>
                    <p:nvPicPr>
                      <p:cNvPr id="0" name=""/>
                      <p:cNvPicPr/>
                      <p:nvPr/>
                    </p:nvPicPr>
                    <p:blipFill>
                      <a:blip r:embed="rId4"/>
                      <a:stretch>
                        <a:fillRect/>
                      </a:stretch>
                    </p:blipFill>
                    <p:spPr>
                      <a:xfrm>
                        <a:off x="614313" y="439615"/>
                        <a:ext cx="4337099" cy="6137031"/>
                      </a:xfrm>
                      <a:prstGeom prst="rect">
                        <a:avLst/>
                      </a:prstGeom>
                    </p:spPr>
                  </p:pic>
                </p:oleObj>
              </mc:Fallback>
            </mc:AlternateContent>
          </a:graphicData>
        </a:graphic>
      </p:graphicFrame>
      <p:sp>
        <p:nvSpPr>
          <p:cNvPr id="7" name="円形吹き出し 6"/>
          <p:cNvSpPr/>
          <p:nvPr/>
        </p:nvSpPr>
        <p:spPr>
          <a:xfrm>
            <a:off x="5245821" y="4035370"/>
            <a:ext cx="6500702" cy="2203913"/>
          </a:xfrm>
          <a:prstGeom prst="wedgeEllipseCallout">
            <a:avLst>
              <a:gd name="adj1" fmla="val 26235"/>
              <a:gd name="adj2" fmla="val 55319"/>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bg1"/>
                </a:solidFill>
              </a:rPr>
              <a:t>継続的</a:t>
            </a:r>
            <a:r>
              <a:rPr kumimoji="1" lang="ja-JP" altLang="en-US" sz="3600" dirty="0" smtClean="0">
                <a:solidFill>
                  <a:schemeClr val="bg1"/>
                </a:solidFill>
              </a:rPr>
              <a:t>に学ぶという企業風土を醸成してまいりましょう</a:t>
            </a:r>
            <a:endParaRPr kumimoji="1" lang="ja-JP" altLang="en-US" sz="3600" dirty="0">
              <a:solidFill>
                <a:schemeClr val="bg1"/>
              </a:solidFill>
            </a:endParaRPr>
          </a:p>
        </p:txBody>
      </p:sp>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35932" y="4591050"/>
            <a:ext cx="1905000" cy="2266950"/>
          </a:xfrm>
          <a:prstGeom prst="rect">
            <a:avLst/>
          </a:prstGeom>
        </p:spPr>
      </p:pic>
    </p:spTree>
    <p:extLst>
      <p:ext uri="{BB962C8B-B14F-4D97-AF65-F5344CB8AC3E}">
        <p14:creationId xmlns:p14="http://schemas.microsoft.com/office/powerpoint/2010/main" val="4128647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suzuki\Desktop\AP20191129\NDA学習コンテンツ関係20191129\NDAモデルコースとガイド\PNG\NDA学習モデルコー20191129_ページ_1.png"/>
          <p:cNvPicPr>
            <a:picLocks noChangeAspect="1" noChangeArrowheads="1"/>
          </p:cNvPicPr>
          <p:nvPr/>
        </p:nvPicPr>
        <p:blipFill rotWithShape="1">
          <a:blip r:embed="rId2">
            <a:extLst>
              <a:ext uri="{28A0092B-C50C-407E-A947-70E740481C1C}">
                <a14:useLocalDpi xmlns:a14="http://schemas.microsoft.com/office/drawing/2010/main" val="0"/>
              </a:ext>
            </a:extLst>
          </a:blip>
          <a:srcRect l="3268" t="8642" r="3468" b="8989"/>
          <a:stretch/>
        </p:blipFill>
        <p:spPr bwMode="auto">
          <a:xfrm>
            <a:off x="1138790" y="319043"/>
            <a:ext cx="9972000" cy="622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5585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suzuki\Desktop\AP20191129\NDA学習コンテンツ関係20191129\NDAモデルコースとガイド\PNG\NDA学習モデルコー20191129_ページ_2.png"/>
          <p:cNvPicPr>
            <a:picLocks noChangeAspect="1" noChangeArrowheads="1"/>
          </p:cNvPicPr>
          <p:nvPr/>
        </p:nvPicPr>
        <p:blipFill rotWithShape="1">
          <a:blip r:embed="rId2">
            <a:extLst>
              <a:ext uri="{28A0092B-C50C-407E-A947-70E740481C1C}">
                <a14:useLocalDpi xmlns:a14="http://schemas.microsoft.com/office/drawing/2010/main" val="0"/>
              </a:ext>
            </a:extLst>
          </a:blip>
          <a:srcRect l="3732" t="10177" r="3007" b="20787"/>
          <a:stretch/>
        </p:blipFill>
        <p:spPr bwMode="auto">
          <a:xfrm>
            <a:off x="1130165" y="798400"/>
            <a:ext cx="9972000" cy="52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088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suzuki\Desktop\AP20191129\NDA学習コンテンツ関係20191129\NDAモデルコースとガイド\PNG\NDA学習モデルコー20191129_ページ_3.png"/>
          <p:cNvPicPr>
            <a:picLocks noChangeAspect="1" noChangeArrowheads="1"/>
          </p:cNvPicPr>
          <p:nvPr/>
        </p:nvPicPr>
        <p:blipFill rotWithShape="1">
          <a:blip r:embed="rId2">
            <a:extLst>
              <a:ext uri="{28A0092B-C50C-407E-A947-70E740481C1C}">
                <a14:useLocalDpi xmlns:a14="http://schemas.microsoft.com/office/drawing/2010/main" val="0"/>
              </a:ext>
            </a:extLst>
          </a:blip>
          <a:srcRect l="3162" t="8706" r="3577" b="15117"/>
          <a:stretch/>
        </p:blipFill>
        <p:spPr bwMode="auto">
          <a:xfrm>
            <a:off x="1135400" y="559200"/>
            <a:ext cx="9972000" cy="57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4865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suzuki\Desktop\AP20191129\NDA学習コンテンツ関係20191129\NDAモデルコースとガイド\PNG\NDA学習モデルコー20191129_ページ_4.png"/>
          <p:cNvPicPr>
            <a:picLocks noChangeAspect="1" noChangeArrowheads="1"/>
          </p:cNvPicPr>
          <p:nvPr/>
        </p:nvPicPr>
        <p:blipFill rotWithShape="1">
          <a:blip r:embed="rId2">
            <a:extLst>
              <a:ext uri="{28A0092B-C50C-407E-A947-70E740481C1C}">
                <a14:useLocalDpi xmlns:a14="http://schemas.microsoft.com/office/drawing/2010/main" val="0"/>
              </a:ext>
            </a:extLst>
          </a:blip>
          <a:srcRect l="3192" t="8478" r="3547" b="22012"/>
          <a:stretch/>
        </p:blipFill>
        <p:spPr bwMode="auto">
          <a:xfrm>
            <a:off x="1135400" y="701000"/>
            <a:ext cx="9972000" cy="525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3479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suzuki\Desktop\AP20191129\NDA学習コンテンツ関係20191129\NDAモデルコースとガイド\推奨PNG\日本代協アカデミーコンテンツ推奨学習ガイド2019年11月29日現在_ページ_1.png"/>
          <p:cNvPicPr>
            <a:picLocks noChangeAspect="1" noChangeArrowheads="1"/>
          </p:cNvPicPr>
          <p:nvPr/>
        </p:nvPicPr>
        <p:blipFill rotWithShape="1">
          <a:blip r:embed="rId2">
            <a:extLst>
              <a:ext uri="{28A0092B-C50C-407E-A947-70E740481C1C}">
                <a14:useLocalDpi xmlns:a14="http://schemas.microsoft.com/office/drawing/2010/main" val="0"/>
              </a:ext>
            </a:extLst>
          </a:blip>
          <a:srcRect l="1088" t="1475" r="1344" b="13889"/>
          <a:stretch/>
        </p:blipFill>
        <p:spPr bwMode="auto">
          <a:xfrm>
            <a:off x="799477" y="120770"/>
            <a:ext cx="10620000" cy="6516000"/>
          </a:xfrm>
          <a:prstGeom prst="rect">
            <a:avLst/>
          </a:prstGeom>
          <a:noFill/>
          <a:ln w="38100">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591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スライス">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317</TotalTime>
  <Words>61</Words>
  <Application>Microsoft Office PowerPoint</Application>
  <PresentationFormat>ユーザー設定</PresentationFormat>
  <Paragraphs>14</Paragraphs>
  <Slides>12</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4" baseType="lpstr">
      <vt:lpstr>スライス</vt:lpstr>
      <vt:lpstr>Acrobat Document</vt:lpstr>
      <vt:lpstr>日本代協アカデミー ネットチャンネル</vt:lpstr>
      <vt:lpstr>例えば・・・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日本代協アカデミー ネットチャンネル</dc:title>
  <dc:creator>石川 英幸</dc:creator>
  <cp:lastModifiedBy>鈴木　俊之</cp:lastModifiedBy>
  <cp:revision>32</cp:revision>
  <dcterms:created xsi:type="dcterms:W3CDTF">2019-10-16T01:37:37Z</dcterms:created>
  <dcterms:modified xsi:type="dcterms:W3CDTF">2019-11-29T02:00:05Z</dcterms:modified>
</cp:coreProperties>
</file>